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3" r:id="rId5"/>
    <p:sldId id="260"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9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1560033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1801522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268156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317506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414508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651351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3873750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2122735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2477312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934421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7925AC-9D16-4422-9D0E-6DBE5044C722}" type="datetimeFigureOut">
              <a:rPr lang="zh-CN" altLang="en-US" smtClean="0"/>
              <a:t>13-4-22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206384776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7925AC-9D16-4422-9D0E-6DBE5044C722}" type="datetimeFigureOut">
              <a:rPr lang="zh-CN" altLang="en-US" smtClean="0"/>
              <a:t>13-4-22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CDA01-F34F-4500-8CB4-FF840B31FF34}" type="slidenum">
              <a:rPr lang="zh-CN" altLang="en-US" smtClean="0"/>
              <a:t>‹#›</a:t>
            </a:fld>
            <a:endParaRPr lang="zh-CN" altLang="en-US"/>
          </a:p>
        </p:txBody>
      </p:sp>
    </p:spTree>
    <p:extLst>
      <p:ext uri="{BB962C8B-B14F-4D97-AF65-F5344CB8AC3E}">
        <p14:creationId xmlns:p14="http://schemas.microsoft.com/office/powerpoint/2010/main" val="4208573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Problem 3 RPC</a:t>
            </a:r>
            <a:endParaRPr lang="zh-CN" altLang="en-US" dirty="0"/>
          </a:p>
        </p:txBody>
      </p:sp>
      <p:sp>
        <p:nvSpPr>
          <p:cNvPr id="3" name="副标题 2"/>
          <p:cNvSpPr>
            <a:spLocks noGrp="1"/>
          </p:cNvSpPr>
          <p:nvPr>
            <p:ph type="subTitle" idx="1"/>
          </p:nvPr>
        </p:nvSpPr>
        <p:spPr/>
        <p:txBody>
          <a:bodyPr/>
          <a:lstStyle/>
          <a:p>
            <a:r>
              <a:rPr lang="en-US" altLang="zh-CN" dirty="0" smtClean="0"/>
              <a:t>WYH</a:t>
            </a:r>
            <a:endParaRPr lang="zh-CN" altLang="en-US" dirty="0"/>
          </a:p>
        </p:txBody>
      </p:sp>
    </p:spTree>
    <p:extLst>
      <p:ext uri="{BB962C8B-B14F-4D97-AF65-F5344CB8AC3E}">
        <p14:creationId xmlns:p14="http://schemas.microsoft.com/office/powerpoint/2010/main" val="46262218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5865515"/>
          </a:xfrm>
        </p:spPr>
        <p:txBody>
          <a:bodyPr>
            <a:noAutofit/>
          </a:bodyPr>
          <a:lstStyle/>
          <a:p>
            <a:pPr marL="0" indent="0">
              <a:buNone/>
            </a:pPr>
            <a:r>
              <a:rPr lang="en-US" altLang="zh-CN" sz="2000" dirty="0"/>
              <a:t>Ben is in charge of system design for </a:t>
            </a:r>
            <a:r>
              <a:rPr lang="en-US" altLang="zh-CN" sz="2000" dirty="0" err="1"/>
              <a:t>Paperence</a:t>
            </a:r>
            <a:r>
              <a:rPr lang="en-US" altLang="zh-CN" sz="2000" dirty="0"/>
              <a:t>, a new website for searching academic papers and their references. Luckily for him, Dan had recently completed implementing the provenance-tracking file system from design project 1. Ben uses a RPC interface to allow the web server to interact with the provenance-tracking file system. Ben’s web server is </a:t>
            </a:r>
            <a:r>
              <a:rPr lang="en-US" altLang="zh-CN" sz="2000" b="1" dirty="0">
                <a:solidFill>
                  <a:srgbClr val="FF0000"/>
                </a:solidFill>
              </a:rPr>
              <a:t>single thread</a:t>
            </a:r>
            <a:r>
              <a:rPr lang="en-US" altLang="zh-CN" sz="2000" dirty="0"/>
              <a:t>. You may assume the provenance-tracking file system never crash, but the </a:t>
            </a:r>
            <a:r>
              <a:rPr lang="en-US" altLang="zh-CN" sz="2000" b="1" dirty="0"/>
              <a:t>network </a:t>
            </a:r>
            <a:r>
              <a:rPr lang="en-US" altLang="zh-CN" sz="2000" dirty="0"/>
              <a:t>between web server and provenance-tracking file system is </a:t>
            </a:r>
            <a:r>
              <a:rPr lang="en-US" altLang="zh-CN" sz="2000" b="1" dirty="0"/>
              <a:t>unreliable</a:t>
            </a:r>
            <a:r>
              <a:rPr lang="en-US" altLang="zh-CN" sz="2000" dirty="0"/>
              <a:t> and may drop messages. Here are examples of the RPC interfaces:</a:t>
            </a:r>
            <a:endParaRPr lang="zh-CN" altLang="zh-CN" sz="2000" dirty="0"/>
          </a:p>
          <a:p>
            <a:pPr marL="0" indent="0">
              <a:buNone/>
            </a:pPr>
            <a:r>
              <a:rPr lang="en-US" altLang="zh-CN" sz="2000" i="1" dirty="0" smtClean="0"/>
              <a:t>// add a paper file to the system, returns a </a:t>
            </a:r>
            <a:r>
              <a:rPr lang="en-US" altLang="zh-CN" sz="2000" i="1" dirty="0" err="1" smtClean="0"/>
              <a:t>PaperID</a:t>
            </a:r>
            <a:r>
              <a:rPr lang="en-US" altLang="zh-CN" sz="2000" i="1" dirty="0" smtClean="0"/>
              <a:t> if success, -1 otherwise.</a:t>
            </a:r>
            <a:endParaRPr lang="en-US" altLang="zh-CN" sz="2000" dirty="0"/>
          </a:p>
          <a:p>
            <a:pPr marL="0" indent="0">
              <a:buNone/>
            </a:pPr>
            <a:r>
              <a:rPr lang="en-US" altLang="zh-CN" sz="2000" b="1" dirty="0" smtClean="0"/>
              <a:t>procedure</a:t>
            </a:r>
            <a:r>
              <a:rPr lang="en-US" altLang="zh-CN" sz="2000" dirty="0" smtClean="0"/>
              <a:t> </a:t>
            </a:r>
            <a:r>
              <a:rPr lang="en-US" altLang="zh-CN" sz="2000" dirty="0"/>
              <a:t>ADD_PAPER(</a:t>
            </a:r>
            <a:r>
              <a:rPr lang="en-US" altLang="zh-CN" sz="2000" i="1" dirty="0"/>
              <a:t>file</a:t>
            </a:r>
            <a:r>
              <a:rPr lang="en-US" altLang="zh-CN" sz="2000" dirty="0"/>
              <a:t>)</a:t>
            </a:r>
            <a:endParaRPr lang="zh-CN" altLang="zh-CN" sz="2000" dirty="0"/>
          </a:p>
          <a:p>
            <a:pPr marL="0" indent="0">
              <a:buNone/>
            </a:pPr>
            <a:r>
              <a:rPr lang="en-US" altLang="zh-CN" sz="2000" i="1" dirty="0" smtClean="0"/>
              <a:t>// delete a paper in the system, returns </a:t>
            </a:r>
            <a:r>
              <a:rPr lang="en-US" altLang="zh-CN" sz="2000" i="1" dirty="0" err="1" smtClean="0"/>
              <a:t>boolean</a:t>
            </a:r>
            <a:r>
              <a:rPr lang="en-US" altLang="zh-CN" sz="2000" i="1" dirty="0" smtClean="0"/>
              <a:t>, true if the </a:t>
            </a:r>
            <a:r>
              <a:rPr lang="en-US" altLang="zh-CN" sz="2000" i="1" dirty="0" err="1" smtClean="0"/>
              <a:t>PaperID</a:t>
            </a:r>
            <a:r>
              <a:rPr lang="en-US" altLang="zh-CN" sz="2000" i="1" dirty="0" smtClean="0"/>
              <a:t> existed and deleted successfully, false otherwise.</a:t>
            </a:r>
            <a:endParaRPr lang="en-US" altLang="zh-CN" sz="2000" b="1" dirty="0" smtClean="0"/>
          </a:p>
          <a:p>
            <a:pPr marL="0" indent="0">
              <a:buNone/>
            </a:pPr>
            <a:r>
              <a:rPr lang="en-US" altLang="zh-CN" sz="2000" b="1" dirty="0" smtClean="0"/>
              <a:t>procedure </a:t>
            </a:r>
            <a:r>
              <a:rPr lang="en-US" altLang="zh-CN" sz="2000" dirty="0"/>
              <a:t>DEL_PAPER(</a:t>
            </a:r>
            <a:r>
              <a:rPr lang="en-US" altLang="zh-CN" sz="2000" i="1" dirty="0" err="1"/>
              <a:t>PaperID</a:t>
            </a:r>
            <a:r>
              <a:rPr lang="en-US" altLang="zh-CN" sz="2000" dirty="0"/>
              <a:t>)</a:t>
            </a:r>
            <a:endParaRPr lang="zh-CN" altLang="zh-CN" sz="2000" dirty="0"/>
          </a:p>
          <a:p>
            <a:pPr marL="0" indent="0">
              <a:buNone/>
            </a:pPr>
            <a:r>
              <a:rPr lang="en-US" altLang="zh-CN" sz="2000" i="1" dirty="0" smtClean="0"/>
              <a:t>// mark Paper B as Paper A’s reference, returns </a:t>
            </a:r>
            <a:r>
              <a:rPr lang="en-US" altLang="zh-CN" sz="2000" i="1" dirty="0" err="1" smtClean="0"/>
              <a:t>boolean</a:t>
            </a:r>
            <a:r>
              <a:rPr lang="en-US" altLang="zh-CN" sz="2000" i="1" dirty="0" smtClean="0"/>
              <a:t>, true if mark successfully, false otherwise.</a:t>
            </a:r>
            <a:endParaRPr lang="en-US" altLang="zh-CN" sz="2000" b="1" dirty="0" smtClean="0"/>
          </a:p>
          <a:p>
            <a:pPr marL="0" indent="0">
              <a:buNone/>
            </a:pPr>
            <a:r>
              <a:rPr lang="en-US" altLang="zh-CN" sz="2000" b="1" dirty="0" smtClean="0"/>
              <a:t>procedure </a:t>
            </a:r>
            <a:r>
              <a:rPr lang="en-US" altLang="zh-CN" sz="2000" dirty="0"/>
              <a:t>ADD_REF(</a:t>
            </a:r>
            <a:r>
              <a:rPr lang="en-US" altLang="zh-CN" sz="2000" i="1" dirty="0" err="1"/>
              <a:t>PaperID</a:t>
            </a:r>
            <a:r>
              <a:rPr lang="en-US" altLang="zh-CN" sz="2000" i="1" dirty="0"/>
              <a:t>,_A </a:t>
            </a:r>
            <a:r>
              <a:rPr lang="en-US" altLang="zh-CN" sz="2000" i="1" dirty="0" err="1" smtClean="0"/>
              <a:t>PaperID_B</a:t>
            </a:r>
            <a:r>
              <a:rPr lang="en-US" altLang="zh-CN" sz="2000" dirty="0" smtClean="0"/>
              <a:t>)</a:t>
            </a:r>
          </a:p>
          <a:p>
            <a:pPr marL="0" indent="0">
              <a:buNone/>
            </a:pPr>
            <a:r>
              <a:rPr lang="en-US" altLang="zh-CN" sz="2000" i="1" dirty="0" smtClean="0"/>
              <a:t>// returns the paper file and a list of its reference </a:t>
            </a:r>
            <a:r>
              <a:rPr lang="en-US" altLang="zh-CN" sz="2000" i="1" dirty="0" err="1" smtClean="0"/>
              <a:t>PaperIDs</a:t>
            </a:r>
            <a:r>
              <a:rPr lang="en-US" altLang="zh-CN" sz="2000" i="1" dirty="0" smtClean="0"/>
              <a:t>.</a:t>
            </a:r>
            <a:endParaRPr lang="en-US" altLang="zh-CN" sz="2000" b="1" dirty="0" smtClean="0"/>
          </a:p>
          <a:p>
            <a:pPr marL="0" indent="0">
              <a:buNone/>
            </a:pPr>
            <a:r>
              <a:rPr lang="en-US" altLang="zh-CN" sz="2000" b="1" dirty="0" smtClean="0"/>
              <a:t>procedure</a:t>
            </a:r>
            <a:r>
              <a:rPr lang="en-US" altLang="zh-CN" sz="2000" dirty="0" smtClean="0"/>
              <a:t> </a:t>
            </a:r>
            <a:r>
              <a:rPr lang="en-US" altLang="zh-CN" sz="2000" dirty="0"/>
              <a:t>LIST_PAPER(</a:t>
            </a:r>
            <a:r>
              <a:rPr lang="en-US" altLang="zh-CN" sz="2000" i="1" dirty="0" err="1"/>
              <a:t>PaperID</a:t>
            </a:r>
            <a:r>
              <a:rPr lang="en-US" altLang="zh-CN" sz="2000" dirty="0" smtClean="0"/>
              <a:t>)</a:t>
            </a:r>
            <a:endParaRPr lang="zh-CN" altLang="zh-CN" sz="2000" dirty="0"/>
          </a:p>
        </p:txBody>
      </p:sp>
    </p:spTree>
    <p:extLst>
      <p:ext uri="{BB962C8B-B14F-4D97-AF65-F5344CB8AC3E}">
        <p14:creationId xmlns:p14="http://schemas.microsoft.com/office/powerpoint/2010/main" val="128245779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Question 3.1</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b="1" dirty="0" smtClean="0"/>
              <a:t>[4 </a:t>
            </a:r>
            <a:r>
              <a:rPr lang="en-US" altLang="zh-CN" sz="2000" b="1" dirty="0"/>
              <a:t>points] </a:t>
            </a:r>
            <a:r>
              <a:rPr lang="en-US" altLang="zh-CN" sz="2000" dirty="0"/>
              <a:t>Suppose the web server always waits for one operation to succeed before submitting the next one. Neither the web server nor the provenance-tracking file system does anything to deal with the fact that the network can lose messages. Which of the following problems might Ben observe?  (</a:t>
            </a:r>
            <a:r>
              <a:rPr lang="en-US" altLang="zh-CN" sz="2000" b="1" dirty="0"/>
              <a:t>Select all that apply)</a:t>
            </a:r>
            <a:endParaRPr lang="zh-CN" altLang="zh-CN" sz="2000" dirty="0"/>
          </a:p>
          <a:p>
            <a:pPr marL="857250" lvl="1" indent="-457200">
              <a:buFont typeface="+mj-lt"/>
              <a:buAutoNum type="alphaUcPeriod"/>
            </a:pPr>
            <a:r>
              <a:rPr lang="en-US" altLang="zh-CN" sz="2000" dirty="0"/>
              <a:t>The web server may wait forever for a reply from the provenance-tracking file system.</a:t>
            </a:r>
            <a:endParaRPr lang="zh-CN" altLang="zh-CN" sz="2000" dirty="0"/>
          </a:p>
          <a:p>
            <a:pPr marL="857250" lvl="1" indent="-457200">
              <a:buFont typeface="+mj-lt"/>
              <a:buAutoNum type="alphaUcPeriod"/>
            </a:pPr>
            <a:r>
              <a:rPr lang="en-US" altLang="zh-CN" sz="2000" dirty="0"/>
              <a:t>The DEL_PAPER RPC can never reply when a paper is actually deleted.</a:t>
            </a:r>
            <a:endParaRPr lang="zh-CN" altLang="zh-CN" sz="2000" dirty="0"/>
          </a:p>
          <a:p>
            <a:pPr marL="857250" lvl="1" indent="-457200">
              <a:buFont typeface="+mj-lt"/>
              <a:buAutoNum type="alphaUcPeriod"/>
            </a:pPr>
            <a:r>
              <a:rPr lang="en-US" altLang="zh-CN" sz="2000" dirty="0"/>
              <a:t>The LIST_PAPER RPC sometimes returns paper have been deleted.</a:t>
            </a:r>
            <a:endParaRPr lang="zh-CN" altLang="zh-CN" sz="2000" dirty="0"/>
          </a:p>
          <a:p>
            <a:endParaRPr lang="zh-CN" altLang="en-US" sz="2000" dirty="0"/>
          </a:p>
        </p:txBody>
      </p:sp>
    </p:spTree>
    <p:extLst>
      <p:ext uri="{BB962C8B-B14F-4D97-AF65-F5344CB8AC3E}">
        <p14:creationId xmlns:p14="http://schemas.microsoft.com/office/powerpoint/2010/main" val="32167502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Question 3.1</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b="1" dirty="0" smtClean="0"/>
              <a:t>[4 </a:t>
            </a:r>
            <a:r>
              <a:rPr lang="en-US" altLang="zh-CN" sz="2000" b="1" dirty="0"/>
              <a:t>points] </a:t>
            </a:r>
            <a:r>
              <a:rPr lang="en-US" altLang="zh-CN" sz="2000" dirty="0">
                <a:solidFill>
                  <a:srgbClr val="FF0000"/>
                </a:solidFill>
              </a:rPr>
              <a:t>Suppose the web server always waits for one operation to succeed before submitting the next one.</a:t>
            </a:r>
            <a:r>
              <a:rPr lang="en-US" altLang="zh-CN" sz="2000" dirty="0"/>
              <a:t> Neither the web server nor the provenance-tracking file system does anything to deal with the fact that the network can lose messages. Which of the following problems might Ben observe?  (</a:t>
            </a:r>
            <a:r>
              <a:rPr lang="en-US" altLang="zh-CN" sz="2000" b="1" dirty="0"/>
              <a:t>Select all that apply</a:t>
            </a:r>
            <a:r>
              <a:rPr lang="en-US" altLang="zh-CN" sz="2000" b="1" dirty="0" smtClean="0"/>
              <a:t>)  AB</a:t>
            </a:r>
            <a:endParaRPr lang="zh-CN" altLang="zh-CN" sz="2000" dirty="0"/>
          </a:p>
          <a:p>
            <a:pPr marL="857250" lvl="1" indent="-457200">
              <a:buFont typeface="+mj-lt"/>
              <a:buAutoNum type="alphaUcPeriod"/>
            </a:pPr>
            <a:r>
              <a:rPr lang="en-US" altLang="zh-CN" sz="2000" dirty="0"/>
              <a:t>The web server may wait forever for a reply from the provenance-tracking file system.</a:t>
            </a:r>
            <a:endParaRPr lang="zh-CN" altLang="zh-CN" sz="2000" dirty="0"/>
          </a:p>
          <a:p>
            <a:pPr marL="857250" lvl="1" indent="-457200">
              <a:buFont typeface="+mj-lt"/>
              <a:buAutoNum type="alphaUcPeriod"/>
            </a:pPr>
            <a:r>
              <a:rPr lang="en-US" altLang="zh-CN" sz="2000" dirty="0"/>
              <a:t>The DEL_PAPER RPC can never reply when a paper is actually deleted.</a:t>
            </a:r>
            <a:endParaRPr lang="zh-CN" altLang="zh-CN" sz="2000" dirty="0"/>
          </a:p>
          <a:p>
            <a:pPr marL="857250" lvl="1" indent="-457200">
              <a:buFont typeface="+mj-lt"/>
              <a:buAutoNum type="alphaUcPeriod"/>
            </a:pPr>
            <a:r>
              <a:rPr lang="en-US" altLang="zh-CN" sz="2000" dirty="0"/>
              <a:t>The LIST_PAPER RPC sometimes returns paper have been deleted.</a:t>
            </a:r>
            <a:endParaRPr lang="zh-CN" altLang="zh-CN" sz="2000" dirty="0"/>
          </a:p>
          <a:p>
            <a:endParaRPr lang="zh-CN" altLang="en-US" sz="2000" dirty="0"/>
          </a:p>
        </p:txBody>
      </p:sp>
    </p:spTree>
    <p:extLst>
      <p:ext uri="{BB962C8B-B14F-4D97-AF65-F5344CB8AC3E}">
        <p14:creationId xmlns:p14="http://schemas.microsoft.com/office/powerpoint/2010/main" val="69007979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Question 3.2</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b="1" dirty="0"/>
              <a:t>[4 points] </a:t>
            </a:r>
            <a:r>
              <a:rPr lang="en-US" altLang="zh-CN" sz="2000" dirty="0"/>
              <a:t>Ben modified the web server to re-send a request every five seconds until it gets a reply from the provenance-tracking file system. The provenance-tracking file system has no modifications. Which of the following problems might Ben’s modification cause? (</a:t>
            </a:r>
            <a:r>
              <a:rPr lang="en-US" altLang="zh-CN" sz="2000" b="1" dirty="0"/>
              <a:t>Select all that apply</a:t>
            </a:r>
            <a:r>
              <a:rPr lang="en-US" altLang="zh-CN" sz="2000" b="1" dirty="0" smtClean="0"/>
              <a:t>) B</a:t>
            </a:r>
            <a:endParaRPr lang="zh-CN" altLang="zh-CN" sz="2000" dirty="0"/>
          </a:p>
          <a:p>
            <a:pPr marL="914400" lvl="1" indent="-514350">
              <a:buFont typeface="+mj-lt"/>
              <a:buAutoNum type="alphaUcPeriod"/>
            </a:pPr>
            <a:r>
              <a:rPr lang="en-US" altLang="zh-CN" sz="2000" dirty="0"/>
              <a:t>The ADD_PAPER RPC sometimes returns -1 when the paper has been added successfully.</a:t>
            </a:r>
            <a:endParaRPr lang="zh-CN" altLang="zh-CN" sz="2000" dirty="0"/>
          </a:p>
          <a:p>
            <a:pPr marL="914400" lvl="1" indent="-514350">
              <a:buFont typeface="+mj-lt"/>
              <a:buAutoNum type="alphaUcPeriod"/>
            </a:pPr>
            <a:r>
              <a:rPr lang="en-US" altLang="zh-CN" sz="2000" dirty="0"/>
              <a:t>The LIST_PAPER RPC sometimes returns no results when matching </a:t>
            </a:r>
            <a:r>
              <a:rPr lang="en-US" altLang="zh-CN" sz="2000" dirty="0" err="1"/>
              <a:t>PaperID</a:t>
            </a:r>
            <a:r>
              <a:rPr lang="en-US" altLang="zh-CN" sz="2000" dirty="0"/>
              <a:t> exists.</a:t>
            </a:r>
            <a:endParaRPr lang="zh-CN" altLang="zh-CN" sz="2000" dirty="0"/>
          </a:p>
          <a:p>
            <a:pPr marL="914400" lvl="1" indent="-514350">
              <a:buFont typeface="+mj-lt"/>
              <a:buAutoNum type="alphaUcPeriod"/>
            </a:pPr>
            <a:r>
              <a:rPr lang="en-US" altLang="zh-CN" sz="2000" dirty="0"/>
              <a:t>The LIST_PAPER RPC sometimes returns paper have been deleted.</a:t>
            </a:r>
            <a:endParaRPr lang="zh-CN" altLang="zh-CN" sz="2000" dirty="0"/>
          </a:p>
          <a:p>
            <a:pPr marL="914400" lvl="1" indent="-514350">
              <a:buFont typeface="+mj-lt"/>
              <a:buAutoNum type="alphaUcPeriod"/>
            </a:pPr>
            <a:r>
              <a:rPr lang="en-US" altLang="zh-CN" sz="2000" dirty="0"/>
              <a:t>The DEL_PAPER RPC sometimes returns true when the corresponding paper still exists</a:t>
            </a:r>
            <a:r>
              <a:rPr lang="en-US" altLang="zh-CN" sz="2000" dirty="0" smtClean="0"/>
              <a:t>.</a:t>
            </a:r>
            <a:endParaRPr lang="zh-CN" altLang="zh-CN" sz="2000" dirty="0"/>
          </a:p>
        </p:txBody>
      </p:sp>
    </p:spTree>
    <p:extLst>
      <p:ext uri="{BB962C8B-B14F-4D97-AF65-F5344CB8AC3E}">
        <p14:creationId xmlns:p14="http://schemas.microsoft.com/office/powerpoint/2010/main" val="38616383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Question 3.3</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b="1" dirty="0"/>
              <a:t>[4 points] </a:t>
            </a:r>
            <a:r>
              <a:rPr lang="en-US" altLang="zh-CN" sz="2000" dirty="0"/>
              <a:t>To the web server, contrast remote procedure call with local procedure call; which of the following observations are true?</a:t>
            </a:r>
            <a:r>
              <a:rPr lang="en-US" altLang="zh-CN" sz="2000" b="1" dirty="0"/>
              <a:t> (Select all that </a:t>
            </a:r>
            <a:r>
              <a:rPr lang="en-US" altLang="zh-CN" sz="2000" b="1" dirty="0" smtClean="0"/>
              <a:t>apply</a:t>
            </a:r>
            <a:r>
              <a:rPr lang="en-US" altLang="zh-CN" sz="2000" b="1" dirty="0" smtClean="0"/>
              <a:t>) ABD</a:t>
            </a:r>
            <a:endParaRPr lang="en-US" altLang="zh-CN" sz="2000" b="1" dirty="0" smtClean="0"/>
          </a:p>
          <a:p>
            <a:pPr marL="971550" lvl="1" indent="-514350">
              <a:buFont typeface="+mj-lt"/>
              <a:buAutoNum type="alphaUcPeriod"/>
            </a:pPr>
            <a:r>
              <a:rPr lang="en-US" altLang="zh-CN" sz="2000" dirty="0"/>
              <a:t>Multiple replies may be returned from one RPC call.</a:t>
            </a:r>
            <a:endParaRPr lang="zh-CN" altLang="zh-CN" sz="2000" dirty="0"/>
          </a:p>
          <a:p>
            <a:pPr marL="971550" lvl="1" indent="-514350">
              <a:buFont typeface="+mj-lt"/>
              <a:buAutoNum type="alphaUcPeriod"/>
            </a:pPr>
            <a:r>
              <a:rPr lang="en-US" altLang="zh-CN" sz="2000" dirty="0"/>
              <a:t>New error types may be introduced by RPC.</a:t>
            </a:r>
            <a:endParaRPr lang="zh-CN" altLang="zh-CN" sz="2000" dirty="0"/>
          </a:p>
          <a:p>
            <a:pPr marL="971550" lvl="1" indent="-514350">
              <a:buFont typeface="+mj-lt"/>
              <a:buAutoNum type="alphaUcPeriod"/>
            </a:pPr>
            <a:r>
              <a:rPr lang="en-US" altLang="zh-CN" sz="2000" dirty="0"/>
              <a:t>Recursion doesn’t work in RPC.</a:t>
            </a:r>
            <a:endParaRPr lang="zh-CN" altLang="zh-CN" sz="2000" dirty="0"/>
          </a:p>
          <a:p>
            <a:pPr marL="971550" lvl="1" indent="-514350">
              <a:buFont typeface="+mj-lt"/>
              <a:buAutoNum type="alphaUcPeriod"/>
            </a:pPr>
            <a:r>
              <a:rPr lang="en-US" altLang="zh-CN" sz="2000" dirty="0"/>
              <a:t>The RPC routine executes more system calls than local procedure call. </a:t>
            </a:r>
            <a:endParaRPr lang="zh-CN" altLang="zh-CN" sz="2000" dirty="0"/>
          </a:p>
          <a:p>
            <a:pPr marL="0" lvl="0" indent="0">
              <a:buNone/>
            </a:pPr>
            <a:endParaRPr lang="zh-CN" altLang="zh-CN" sz="2000" dirty="0"/>
          </a:p>
        </p:txBody>
      </p:sp>
    </p:spTree>
    <p:extLst>
      <p:ext uri="{BB962C8B-B14F-4D97-AF65-F5344CB8AC3E}">
        <p14:creationId xmlns:p14="http://schemas.microsoft.com/office/powerpoint/2010/main" val="178699716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Question 3.4</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b="1" dirty="0" smtClean="0"/>
              <a:t>[6 </a:t>
            </a:r>
            <a:r>
              <a:rPr lang="en-US" altLang="zh-CN" sz="2000" b="1" dirty="0"/>
              <a:t>points] </a:t>
            </a:r>
            <a:r>
              <a:rPr lang="en-US" altLang="zh-CN" sz="2000" dirty="0"/>
              <a:t>Ben is concerned that his web server code might be slow and incorrect, so he comes to you for help. Below, Ben proposes several modifications to his website. For each choice, tell Ben whether it could improve the system throughput and describe the reason. You should also tell Ben whether it would lead additional sources of incorrect results.</a:t>
            </a:r>
            <a:endParaRPr lang="zh-CN" altLang="zh-CN" sz="2000" dirty="0"/>
          </a:p>
          <a:p>
            <a:pPr marL="857250" lvl="1" indent="-457200">
              <a:buFont typeface="+mj-lt"/>
              <a:buAutoNum type="alphaUcPeriod"/>
            </a:pPr>
            <a:r>
              <a:rPr lang="en-US" altLang="zh-CN" sz="2000" dirty="0"/>
              <a:t>Cache the results of LIST_PAPER</a:t>
            </a:r>
            <a:r>
              <a:rPr lang="en-US" altLang="zh-CN" sz="2000" dirty="0" smtClean="0"/>
              <a:t>.</a:t>
            </a:r>
            <a:r>
              <a:rPr lang="en-US" altLang="zh-CN" sz="2000" dirty="0"/>
              <a:t> </a:t>
            </a:r>
            <a:endParaRPr lang="en-US" altLang="zh-CN" sz="2000" dirty="0" smtClean="0"/>
          </a:p>
          <a:p>
            <a:pPr marL="400050" lvl="1" indent="0">
              <a:buNone/>
            </a:pPr>
            <a:r>
              <a:rPr lang="en-US" altLang="zh-CN" sz="2000" i="1" dirty="0"/>
              <a:t>4.1 Yes, but you must consider the cache invalidation</a:t>
            </a:r>
          </a:p>
          <a:p>
            <a:pPr marL="857250" lvl="1" indent="-457200">
              <a:buFont typeface="+mj-lt"/>
              <a:buAutoNum type="alphaUcPeriod"/>
            </a:pPr>
            <a:endParaRPr lang="zh-CN" altLang="zh-CN" sz="2000" dirty="0"/>
          </a:p>
          <a:p>
            <a:pPr marL="400050" lvl="1" indent="0">
              <a:buNone/>
            </a:pPr>
            <a:r>
              <a:rPr lang="en-US" altLang="zh-CN" sz="2000" dirty="0" smtClean="0"/>
              <a:t>B.   </a:t>
            </a:r>
            <a:r>
              <a:rPr lang="en-US" altLang="zh-CN" sz="2000" dirty="0" smtClean="0"/>
              <a:t>Run </a:t>
            </a:r>
            <a:r>
              <a:rPr lang="en-US" altLang="zh-CN" sz="2000" dirty="0"/>
              <a:t>the web server and the provenance-tracking file system on the same machine to reduce the network delay overhead</a:t>
            </a:r>
            <a:r>
              <a:rPr lang="en-US" altLang="zh-CN" sz="2000" dirty="0" smtClean="0"/>
              <a:t>.</a:t>
            </a:r>
          </a:p>
          <a:p>
            <a:pPr marL="400050" lvl="1" indent="0">
              <a:buNone/>
            </a:pPr>
            <a:r>
              <a:rPr lang="en-US" altLang="zh-CN" sz="2000" i="1" dirty="0"/>
              <a:t>4.2  It may reduce the network delay. However, when the server is down due to memory exhaust or power off, the total system will collapse.</a:t>
            </a:r>
          </a:p>
          <a:p>
            <a:pPr marL="400050" lvl="1" indent="0">
              <a:buNone/>
            </a:pPr>
            <a:endParaRPr lang="zh-CN" altLang="zh-CN" sz="2000" dirty="0"/>
          </a:p>
        </p:txBody>
      </p:sp>
    </p:spTree>
    <p:extLst>
      <p:ext uri="{BB962C8B-B14F-4D97-AF65-F5344CB8AC3E}">
        <p14:creationId xmlns:p14="http://schemas.microsoft.com/office/powerpoint/2010/main" val="204416697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885</TotalTime>
  <Words>679</Words>
  <Application>Microsoft Macintosh PowerPoint</Application>
  <PresentationFormat>全屏显示(4:3)</PresentationFormat>
  <Paragraphs>40</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Problem 3 RPC</vt:lpstr>
      <vt:lpstr>PowerPoint 演示文稿</vt:lpstr>
      <vt:lpstr>Question 3.1</vt:lpstr>
      <vt:lpstr>Question 3.1</vt:lpstr>
      <vt:lpstr>Question 3.2</vt:lpstr>
      <vt:lpstr>Question 3.3</vt:lpstr>
      <vt:lpstr>Question 3.4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3 RPC</dc:title>
  <dc:creator>Dan</dc:creator>
  <cp:lastModifiedBy>Yubin Xia</cp:lastModifiedBy>
  <cp:revision>36</cp:revision>
  <dcterms:created xsi:type="dcterms:W3CDTF">2012-05-09T01:50:37Z</dcterms:created>
  <dcterms:modified xsi:type="dcterms:W3CDTF">2013-04-22T04:38:18Z</dcterms:modified>
</cp:coreProperties>
</file>