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4"/>
  </p:notesMasterIdLst>
  <p:sldIdLst>
    <p:sldId id="256" r:id="rId2"/>
    <p:sldId id="259" r:id="rId3"/>
    <p:sldId id="257" r:id="rId4"/>
    <p:sldId id="260" r:id="rId5"/>
    <p:sldId id="261" r:id="rId6"/>
    <p:sldId id="258" r:id="rId7"/>
    <p:sldId id="262" r:id="rId8"/>
    <p:sldId id="267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8280" autoAdjust="0"/>
  </p:normalViewPr>
  <p:slideViewPr>
    <p:cSldViewPr snapToGrid="0" snapToObjects="1">
      <p:cViewPr varScale="1">
        <p:scale>
          <a:sx n="66" d="100"/>
          <a:sy n="66" d="100"/>
        </p:scale>
        <p:origin x="-16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7644CA-6C1F-6947-A345-5B7129F5A3F7}" type="datetimeFigureOut">
              <a:rPr kumimoji="1" lang="zh-CN" altLang="en-US" smtClean="0"/>
              <a:t>13-4-27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A38A2-87D5-1D47-94F1-71294EC9FB0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17131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 smtClean="0"/>
              <a:t>回顾一下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问题，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主要是描述了一个</a:t>
            </a:r>
            <a:r>
              <a:rPr kumimoji="1" lang="en-US" altLang="zh-CN" dirty="0" smtClean="0"/>
              <a:t> </a:t>
            </a:r>
            <a:r>
              <a:rPr kumimoji="1" lang="en-US" altLang="zh-CN" dirty="0" err="1" smtClean="0"/>
              <a:t>cs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系统，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提供了两方面信息，</a:t>
            </a:r>
            <a:endParaRPr kumimoji="1" lang="en-US" altLang="zh-CN" dirty="0" smtClean="0"/>
          </a:p>
          <a:p>
            <a:r>
              <a:rPr kumimoji="1" lang="en-US" altLang="zh-CN" dirty="0" smtClean="0"/>
              <a:t> 1 </a:t>
            </a:r>
            <a:r>
              <a:rPr kumimoji="1" lang="zh-CN" altLang="en-US" dirty="0" smtClean="0"/>
              <a:t>它使用</a:t>
            </a:r>
            <a:r>
              <a:rPr kumimoji="1" lang="en-US" altLang="zh-CN" dirty="0" err="1" smtClean="0"/>
              <a:t>rpc</a:t>
            </a:r>
            <a:r>
              <a:rPr kumimoji="1" lang="zh-CN" altLang="en-US" dirty="0" smtClean="0"/>
              <a:t>协议交互，提供了</a:t>
            </a:r>
            <a:r>
              <a:rPr kumimoji="1" lang="en-US" altLang="zh-CN" dirty="0" err="1" smtClean="0"/>
              <a:t>rpc</a:t>
            </a:r>
            <a:r>
              <a:rPr kumimoji="1" lang="zh-CN" altLang="en-US" dirty="0" smtClean="0"/>
              <a:t>协议</a:t>
            </a:r>
            <a:r>
              <a:rPr kumimoji="1" lang="en-US" altLang="zh-CN" dirty="0" smtClean="0"/>
              <a:t> </a:t>
            </a:r>
          </a:p>
          <a:p>
            <a:r>
              <a:rPr kumimoji="1" lang="en-US" altLang="zh-CN" dirty="0" smtClean="0"/>
              <a:t> 2 </a:t>
            </a:r>
            <a:r>
              <a:rPr kumimoji="1" lang="zh-CN" altLang="en-US" dirty="0" smtClean="0"/>
              <a:t>它的应用层</a:t>
            </a:r>
            <a:r>
              <a:rPr kumimoji="1" lang="en-US" altLang="zh-CN" dirty="0" smtClean="0"/>
              <a:t> server </a:t>
            </a:r>
            <a:r>
              <a:rPr kumimoji="1" lang="zh-CN" altLang="en-US" dirty="0" smtClean="0"/>
              <a:t>和</a:t>
            </a:r>
            <a:r>
              <a:rPr kumimoji="1" lang="en-US" altLang="zh-CN" dirty="0" smtClean="0"/>
              <a:t> client </a:t>
            </a:r>
            <a:r>
              <a:rPr kumimoji="1" lang="zh-CN" altLang="en-US" dirty="0" smtClean="0"/>
              <a:t>端的应用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使用的实现代码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A38A2-87D5-1D47-94F1-71294EC9FB0E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298055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 smtClean="0"/>
              <a:t>开放性问题，</a:t>
            </a:r>
            <a:r>
              <a:rPr kumimoji="1" lang="en-US" altLang="zh-CN" dirty="0" smtClean="0"/>
              <a:t> crash</a:t>
            </a:r>
            <a:r>
              <a:rPr kumimoji="1" lang="zh-CN" altLang="en-US" dirty="0" smtClean="0"/>
              <a:t>之后重连导致</a:t>
            </a:r>
            <a:r>
              <a:rPr kumimoji="1" lang="en-US" altLang="zh-CN" dirty="0" smtClean="0"/>
              <a:t>spot</a:t>
            </a:r>
            <a:r>
              <a:rPr kumimoji="1" lang="zh-CN" altLang="en-US" dirty="0" smtClean="0"/>
              <a:t>信息丢失，之后可以发生的情况都可以描述</a:t>
            </a:r>
            <a:r>
              <a:rPr kumimoji="1" lang="zh-CN" altLang="en-US" dirty="0" smtClean="0"/>
              <a:t>，</a:t>
            </a:r>
            <a:endParaRPr kumimoji="1" lang="en-US" altLang="zh-CN" dirty="0" smtClean="0"/>
          </a:p>
          <a:p>
            <a:r>
              <a:rPr kumimoji="1" lang="en-US" altLang="zh-CN" dirty="0" smtClean="0"/>
              <a:t>PS </a:t>
            </a:r>
            <a:r>
              <a:rPr kumimoji="1" lang="zh-CN" altLang="en-US" dirty="0" smtClean="0"/>
              <a:t>提到</a:t>
            </a:r>
            <a:r>
              <a:rPr kumimoji="1" lang="en-US" altLang="zh-CN" dirty="0" smtClean="0"/>
              <a:t>connection id </a:t>
            </a:r>
            <a:r>
              <a:rPr kumimoji="1" lang="zh-CN" altLang="en-US" dirty="0" smtClean="0"/>
              <a:t>是否重置的问题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也是对的</a:t>
            </a:r>
            <a:endParaRPr kumimoji="1" lang="en-US" altLang="zh-CN" dirty="0" smtClean="0"/>
          </a:p>
          <a:p>
            <a:endParaRPr kumimoji="1" lang="en-US" altLang="zh-CN" dirty="0" smtClean="0"/>
          </a:p>
          <a:p>
            <a:r>
              <a:rPr kumimoji="1" lang="zh-CN" altLang="en-US" dirty="0" smtClean="0"/>
              <a:t>但是注意</a:t>
            </a:r>
            <a:r>
              <a:rPr kumimoji="1" lang="en-US" altLang="zh-CN" dirty="0" smtClean="0"/>
              <a:t> client</a:t>
            </a:r>
            <a:r>
              <a:rPr kumimoji="1" lang="zh-CN" altLang="en-US" dirty="0" smtClean="0"/>
              <a:t>端和</a:t>
            </a:r>
            <a:r>
              <a:rPr kumimoji="1" lang="en-US" altLang="zh-CN" dirty="0" smtClean="0"/>
              <a:t>server</a:t>
            </a:r>
            <a:r>
              <a:rPr kumimoji="1" lang="zh-CN" altLang="en-US" dirty="0" smtClean="0"/>
              <a:t>端是独立的，所以</a:t>
            </a:r>
            <a:r>
              <a:rPr kumimoji="1" lang="en-US" altLang="zh-CN" dirty="0" smtClean="0"/>
              <a:t>client</a:t>
            </a:r>
            <a:r>
              <a:rPr kumimoji="1" lang="zh-CN" altLang="en-US" dirty="0" smtClean="0"/>
              <a:t>端</a:t>
            </a:r>
            <a:r>
              <a:rPr kumimoji="1" lang="en-US" altLang="zh-CN" dirty="0" smtClean="0"/>
              <a:t>crash</a:t>
            </a:r>
            <a:r>
              <a:rPr kumimoji="1" lang="zh-CN" altLang="en-US" dirty="0" smtClean="0"/>
              <a:t>之后导致</a:t>
            </a:r>
            <a:r>
              <a:rPr kumimoji="1" lang="en-US" altLang="zh-CN" dirty="0" smtClean="0"/>
              <a:t>server</a:t>
            </a:r>
            <a:r>
              <a:rPr kumimoji="1" lang="zh-CN" altLang="en-US" dirty="0" smtClean="0"/>
              <a:t>端的锁只上锁没解锁的解释是没有充分理解</a:t>
            </a:r>
            <a:r>
              <a:rPr kumimoji="1" lang="en-US" altLang="zh-CN" dirty="0" smtClean="0"/>
              <a:t>c/s</a:t>
            </a:r>
            <a:r>
              <a:rPr kumimoji="1" lang="zh-CN" altLang="en-US" dirty="0" smtClean="0"/>
              <a:t>之间的关系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是不对的</a:t>
            </a:r>
            <a:endParaRPr kumimoji="1" lang="en-US" altLang="zh-CN" dirty="0" smtClean="0"/>
          </a:p>
          <a:p>
            <a:endParaRPr kumimoji="1" lang="en-US" altLang="zh-CN" dirty="0" smtClean="0"/>
          </a:p>
          <a:p>
            <a:endParaRPr kumimoji="1" lang="en-US" altLang="zh-CN" dirty="0" smtClean="0"/>
          </a:p>
          <a:p>
            <a:r>
              <a:rPr kumimoji="1" lang="zh-CN" altLang="en-US" dirty="0" smtClean="0"/>
              <a:t>怎样做到</a:t>
            </a:r>
            <a:r>
              <a:rPr kumimoji="1" lang="en-US" altLang="zh-CN" dirty="0" smtClean="0"/>
              <a:t>stateless</a:t>
            </a:r>
            <a:r>
              <a:rPr kumimoji="1" lang="zh-CN" altLang="en-US" dirty="0" smtClean="0"/>
              <a:t>的话：</a:t>
            </a:r>
            <a:endParaRPr kumimoji="1" lang="en-US" altLang="zh-CN" dirty="0" smtClean="0"/>
          </a:p>
          <a:p>
            <a:r>
              <a:rPr kumimoji="1" lang="zh-CN" altLang="en-US" dirty="0" smtClean="0"/>
              <a:t>是的</a:t>
            </a:r>
            <a:r>
              <a:rPr kumimoji="1" lang="en-US" altLang="zh-CN" dirty="0" smtClean="0"/>
              <a:t>client</a:t>
            </a:r>
            <a:r>
              <a:rPr kumimoji="1" lang="zh-CN" altLang="en-US" dirty="0" smtClean="0"/>
              <a:t>不记录</a:t>
            </a:r>
            <a:r>
              <a:rPr kumimoji="1" lang="en-US" altLang="zh-CN" dirty="0" smtClean="0"/>
              <a:t>spot</a:t>
            </a:r>
            <a:r>
              <a:rPr kumimoji="1" lang="zh-CN" altLang="en-US" dirty="0" smtClean="0"/>
              <a:t>，只凭由</a:t>
            </a:r>
            <a:r>
              <a:rPr kumimoji="1" lang="en-US" altLang="zh-CN" dirty="0" smtClean="0"/>
              <a:t>server</a:t>
            </a:r>
            <a:r>
              <a:rPr kumimoji="1" lang="zh-CN" altLang="en-US" dirty="0" smtClean="0"/>
              <a:t>端维护</a:t>
            </a:r>
            <a:endParaRPr kumimoji="1" lang="en-US" altLang="zh-CN" dirty="0" smtClean="0"/>
          </a:p>
          <a:p>
            <a:r>
              <a:rPr kumimoji="1" lang="zh-CN" altLang="en-US" dirty="0" smtClean="0"/>
              <a:t>或者增加</a:t>
            </a:r>
            <a:r>
              <a:rPr kumimoji="1" lang="en-US" altLang="zh-CN" dirty="0" smtClean="0"/>
              <a:t>client</a:t>
            </a:r>
            <a:r>
              <a:rPr kumimoji="1" lang="zh-CN" altLang="en-US" dirty="0" smtClean="0"/>
              <a:t>端的</a:t>
            </a:r>
            <a:r>
              <a:rPr kumimoji="1" lang="en-US" altLang="zh-CN" dirty="0" smtClean="0"/>
              <a:t>query</a:t>
            </a:r>
          </a:p>
          <a:p>
            <a:endParaRPr kumimoji="1" lang="en-US" altLang="zh-CN" dirty="0" smtClean="0"/>
          </a:p>
          <a:p>
            <a:r>
              <a:rPr kumimoji="1" lang="en-US" altLang="en-US" dirty="0" err="1" smtClean="0"/>
              <a:t>把client端的id记录进disk有一定道理但事实上不太符合题目stateless的含义</a:t>
            </a:r>
            <a:endParaRPr kumimoji="1" lang="en-US" altLang="zh-CN" dirty="0" smtClean="0"/>
          </a:p>
          <a:p>
            <a:endParaRPr kumimoji="1" lang="en-US" altLang="zh-CN" dirty="0" smtClean="0"/>
          </a:p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A38A2-87D5-1D47-94F1-71294EC9FB0E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3651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 smtClean="0"/>
              <a:t>考察的知识点如下：</a:t>
            </a:r>
            <a:endParaRPr kumimoji="1" lang="en-US" altLang="zh-CN" dirty="0" smtClean="0"/>
          </a:p>
          <a:p>
            <a:r>
              <a:rPr kumimoji="1" lang="zh-CN" altLang="en-US" dirty="0" smtClean="0"/>
              <a:t>对于</a:t>
            </a:r>
            <a:r>
              <a:rPr kumimoji="1" lang="en-US" altLang="zh-CN" dirty="0" smtClean="0"/>
              <a:t> RPC </a:t>
            </a:r>
            <a:r>
              <a:rPr kumimoji="1" lang="zh-CN" altLang="en-US" dirty="0" smtClean="0"/>
              <a:t>概念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和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基于</a:t>
            </a:r>
            <a:r>
              <a:rPr kumimoji="1" lang="en-US" altLang="zh-CN" dirty="0" smtClean="0"/>
              <a:t>C/S</a:t>
            </a:r>
            <a:r>
              <a:rPr kumimoji="1" lang="zh-CN" altLang="en-US" baseline="0" dirty="0" smtClean="0"/>
              <a:t>的应用的概念的理解，</a:t>
            </a:r>
            <a:r>
              <a:rPr kumimoji="1" lang="en-US" altLang="zh-CN" baseline="0" dirty="0" smtClean="0"/>
              <a:t> </a:t>
            </a:r>
            <a:r>
              <a:rPr kumimoji="1" lang="zh-CN" altLang="en-US" baseline="0" dirty="0" smtClean="0"/>
              <a:t>区分“</a:t>
            </a:r>
            <a:r>
              <a:rPr kumimoji="1" lang="en-US" altLang="zh-CN" baseline="0" dirty="0" smtClean="0"/>
              <a:t>RPC</a:t>
            </a:r>
            <a:r>
              <a:rPr kumimoji="1" lang="zh-CN" altLang="en-US" baseline="0" dirty="0" smtClean="0"/>
              <a:t>的发送端和接收端的</a:t>
            </a:r>
            <a:r>
              <a:rPr kumimoji="1" lang="en-US" altLang="zh-CN" baseline="0" dirty="0" err="1" smtClean="0"/>
              <a:t>rcp</a:t>
            </a:r>
            <a:r>
              <a:rPr kumimoji="1" lang="zh-CN" altLang="en-US" baseline="0" dirty="0" smtClean="0"/>
              <a:t>协议”，与“使用了</a:t>
            </a:r>
            <a:r>
              <a:rPr kumimoji="1" lang="en-US" altLang="zh-CN" baseline="0" dirty="0" err="1" smtClean="0"/>
              <a:t>rpc</a:t>
            </a:r>
            <a:r>
              <a:rPr kumimoji="1" lang="zh-CN" altLang="en-US" baseline="0" dirty="0" smtClean="0"/>
              <a:t>的具体应用的实现（</a:t>
            </a:r>
            <a:r>
              <a:rPr kumimoji="1" lang="en-US" altLang="zh-CN" baseline="0" dirty="0" smtClean="0"/>
              <a:t>server</a:t>
            </a:r>
            <a:r>
              <a:rPr kumimoji="1" lang="zh-CN" altLang="en-US" baseline="0" dirty="0" smtClean="0"/>
              <a:t>被调用的函数和</a:t>
            </a:r>
            <a:r>
              <a:rPr kumimoji="1" lang="en-US" altLang="zh-CN" baseline="0" dirty="0" smtClean="0"/>
              <a:t>client</a:t>
            </a:r>
            <a:r>
              <a:rPr kumimoji="1" lang="zh-CN" altLang="en-US" baseline="0" dirty="0" smtClean="0"/>
              <a:t>客户端</a:t>
            </a:r>
            <a:r>
              <a:rPr kumimoji="1" lang="en-US" altLang="zh-CN" baseline="0" dirty="0" smtClean="0"/>
              <a:t>call function</a:t>
            </a:r>
            <a:r>
              <a:rPr kumimoji="1" lang="zh-CN" altLang="en-US" baseline="0" dirty="0" smtClean="0"/>
              <a:t>）”</a:t>
            </a:r>
            <a:r>
              <a:rPr kumimoji="1" lang="en-US" altLang="zh-CN" baseline="0" dirty="0" smtClean="0"/>
              <a:t> </a:t>
            </a:r>
            <a:r>
              <a:rPr kumimoji="1" lang="zh-CN" altLang="en-US" baseline="0" dirty="0" smtClean="0"/>
              <a:t>这两个概念的关系和区别</a:t>
            </a:r>
            <a:r>
              <a:rPr kumimoji="1" lang="en-US" altLang="zh-CN" baseline="0" dirty="0" smtClean="0"/>
              <a:t>  </a:t>
            </a:r>
            <a:r>
              <a:rPr kumimoji="1" lang="zh-CN" altLang="en-US" baseline="0" dirty="0" smtClean="0"/>
              <a:t>即弄清楚</a:t>
            </a:r>
            <a:r>
              <a:rPr kumimoji="1" lang="en-US" altLang="zh-CN" baseline="0" dirty="0" smtClean="0"/>
              <a:t> </a:t>
            </a:r>
            <a:r>
              <a:rPr kumimoji="1" lang="en-US" altLang="zh-CN" baseline="0" dirty="0" err="1" smtClean="0"/>
              <a:t>rpc</a:t>
            </a:r>
            <a:r>
              <a:rPr kumimoji="1" lang="zh-CN" altLang="en-US" baseline="0" dirty="0" smtClean="0"/>
              <a:t>的调用流程到底是怎么回事</a:t>
            </a:r>
            <a:endParaRPr kumimoji="1" lang="en-US" altLang="zh-CN" baseline="0" dirty="0" smtClean="0"/>
          </a:p>
          <a:p>
            <a:endParaRPr kumimoji="1" lang="en-US" altLang="zh-CN" baseline="0" dirty="0" smtClean="0"/>
          </a:p>
          <a:p>
            <a:r>
              <a:rPr kumimoji="1" lang="en-US" altLang="zh-CN" baseline="0" dirty="0" err="1" smtClean="0"/>
              <a:t>Rpc</a:t>
            </a:r>
            <a:r>
              <a:rPr kumimoji="1" lang="en-US" altLang="zh-CN" baseline="0" dirty="0" smtClean="0"/>
              <a:t> </a:t>
            </a:r>
            <a:r>
              <a:rPr kumimoji="1" lang="zh-CN" altLang="en-US" baseline="0" dirty="0" smtClean="0"/>
              <a:t>协议中的</a:t>
            </a:r>
            <a:r>
              <a:rPr kumimoji="1" lang="en-US" altLang="zh-CN" baseline="0" dirty="0" smtClean="0"/>
              <a:t>3</a:t>
            </a:r>
            <a:r>
              <a:rPr kumimoji="1" lang="zh-CN" altLang="en-US" baseline="0" dirty="0" smtClean="0"/>
              <a:t>个概念</a:t>
            </a:r>
            <a:endParaRPr kumimoji="1" lang="en-US" altLang="zh-CN" baseline="0" dirty="0" smtClean="0"/>
          </a:p>
          <a:p>
            <a:r>
              <a:rPr kumimoji="1" lang="en-US" altLang="zh-CN" baseline="0" dirty="0" smtClean="0"/>
              <a:t>RPC chain</a:t>
            </a:r>
            <a:r>
              <a:rPr kumimoji="1" lang="zh-CN" altLang="en-US" baseline="0" dirty="0" smtClean="0"/>
              <a:t>的概念</a:t>
            </a:r>
            <a:endParaRPr kumimoji="1" lang="en-US" altLang="zh-CN" baseline="0" dirty="0" smtClean="0"/>
          </a:p>
          <a:p>
            <a:endParaRPr kumimoji="1" lang="en-US" altLang="zh-CN" dirty="0" smtClean="0"/>
          </a:p>
          <a:p>
            <a:r>
              <a:rPr kumimoji="1" lang="zh-CN" altLang="en-US" dirty="0" smtClean="0"/>
              <a:t>最后是一个开发性的对于</a:t>
            </a:r>
            <a:r>
              <a:rPr kumimoji="1" lang="en-US" altLang="zh-CN" dirty="0" smtClean="0"/>
              <a:t>stateless</a:t>
            </a:r>
            <a:r>
              <a:rPr kumimoji="1" lang="zh-CN" altLang="en-US" dirty="0" smtClean="0"/>
              <a:t>的实现的想法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A38A2-87D5-1D47-94F1-71294EC9FB0E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677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 smtClean="0"/>
              <a:t>针对题目进行分析</a:t>
            </a:r>
            <a:endParaRPr kumimoji="1" lang="en-US" altLang="zh-CN" dirty="0" smtClean="0"/>
          </a:p>
          <a:p>
            <a:r>
              <a:rPr kumimoji="1" lang="zh-CN" altLang="en-US" dirty="0" smtClean="0"/>
              <a:t>首先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题目中提供了一个协议，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在</a:t>
            </a:r>
            <a:r>
              <a:rPr kumimoji="1" lang="en-US" altLang="zh-CN" dirty="0" smtClean="0"/>
              <a:t>client</a:t>
            </a:r>
            <a:r>
              <a:rPr kumimoji="1" lang="zh-CN" altLang="en-US" dirty="0" smtClean="0"/>
              <a:t>端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只要没有收到匹配的结果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就会一直尝试</a:t>
            </a:r>
            <a:r>
              <a:rPr kumimoji="1" lang="en-US" altLang="zh-CN" baseline="0" dirty="0" smtClean="0"/>
              <a:t>  </a:t>
            </a:r>
            <a:r>
              <a:rPr kumimoji="1" lang="zh-CN" altLang="en-US" baseline="0" dirty="0" smtClean="0"/>
              <a:t>所以一旦拿到结果</a:t>
            </a:r>
            <a:r>
              <a:rPr kumimoji="1" lang="en-US" altLang="zh-CN" baseline="0" dirty="0" smtClean="0"/>
              <a:t> </a:t>
            </a:r>
            <a:r>
              <a:rPr kumimoji="1" lang="zh-CN" altLang="en-US" baseline="0" dirty="0" smtClean="0"/>
              <a:t>一定是一致的</a:t>
            </a:r>
            <a:r>
              <a:rPr kumimoji="1" lang="en-US" altLang="zh-CN" baseline="0" dirty="0" smtClean="0"/>
              <a:t> </a:t>
            </a:r>
            <a:r>
              <a:rPr kumimoji="1" lang="zh-CN" altLang="en-US" baseline="0" dirty="0" smtClean="0"/>
              <a:t>（尽管会丢包</a:t>
            </a:r>
            <a:r>
              <a:rPr kumimoji="1" lang="zh-CN" altLang="zh-CN" baseline="0" dirty="0" smtClean="0"/>
              <a:t>、</a:t>
            </a:r>
            <a:r>
              <a:rPr kumimoji="1" lang="zh-CN" altLang="en-US" baseline="0" dirty="0" smtClean="0"/>
              <a:t>乱序等，这个序列号一致性保证了收到结果的正确性，所以并不建议改成处理任何收到的小于序号的结果）</a:t>
            </a:r>
            <a:endParaRPr kumimoji="1" lang="en-US" altLang="zh-CN" baseline="0" dirty="0" smtClean="0"/>
          </a:p>
          <a:p>
            <a:endParaRPr kumimoji="1" lang="en-US" altLang="zh-CN" baseline="0" dirty="0" smtClean="0"/>
          </a:p>
          <a:p>
            <a:r>
              <a:rPr kumimoji="1" lang="zh-CN" altLang="en-US" baseline="0" dirty="0" smtClean="0"/>
              <a:t>而在</a:t>
            </a:r>
            <a:r>
              <a:rPr kumimoji="1" lang="en-US" altLang="zh-CN" baseline="0" dirty="0" smtClean="0"/>
              <a:t>server</a:t>
            </a:r>
            <a:r>
              <a:rPr kumimoji="1" lang="zh-CN" altLang="en-US" baseline="0" dirty="0" smtClean="0"/>
              <a:t>端</a:t>
            </a:r>
            <a:r>
              <a:rPr kumimoji="1" lang="en-US" altLang="zh-CN" baseline="0" dirty="0" smtClean="0"/>
              <a:t> </a:t>
            </a:r>
            <a:r>
              <a:rPr kumimoji="1" lang="zh-CN" altLang="en-US" baseline="0" dirty="0" smtClean="0"/>
              <a:t>虽然处理一个升序的执行，但由于</a:t>
            </a:r>
            <a:r>
              <a:rPr kumimoji="1" lang="en-US" altLang="zh-CN" baseline="0" dirty="0" smtClean="0"/>
              <a:t>client</a:t>
            </a:r>
            <a:r>
              <a:rPr kumimoji="1" lang="zh-CN" altLang="en-US" baseline="0" dirty="0" smtClean="0"/>
              <a:t>的序号不断增加，所以</a:t>
            </a:r>
            <a:r>
              <a:rPr kumimoji="1" lang="en-US" altLang="zh-CN" baseline="0" dirty="0" smtClean="0"/>
              <a:t>server</a:t>
            </a:r>
            <a:r>
              <a:rPr kumimoji="1" lang="zh-CN" altLang="en-US" baseline="0" dirty="0" smtClean="0"/>
              <a:t>端会不断重复调用</a:t>
            </a:r>
            <a:r>
              <a:rPr kumimoji="1" lang="en-US" altLang="zh-CN" baseline="0" dirty="0" smtClean="0"/>
              <a:t>server</a:t>
            </a:r>
            <a:r>
              <a:rPr kumimoji="1" lang="zh-CN" altLang="en-US" baseline="0" dirty="0" smtClean="0"/>
              <a:t>端的响应函数，导致一个</a:t>
            </a:r>
            <a:r>
              <a:rPr kumimoji="1" lang="en-US" altLang="zh-CN" baseline="0" dirty="0" smtClean="0"/>
              <a:t>request</a:t>
            </a:r>
            <a:r>
              <a:rPr kumimoji="1" lang="zh-CN" altLang="en-US" baseline="0" dirty="0" smtClean="0"/>
              <a:t>被多次执行，所以这个协议本质上是一个</a:t>
            </a:r>
            <a:r>
              <a:rPr kumimoji="1" lang="en-US" altLang="zh-CN" baseline="0" dirty="0" smtClean="0"/>
              <a:t> at least once</a:t>
            </a:r>
            <a:r>
              <a:rPr kumimoji="1" lang="zh-CN" altLang="en-US" baseline="0" dirty="0" smtClean="0"/>
              <a:t>的协议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A38A2-87D5-1D47-94F1-71294EC9FB0E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146751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Server</a:t>
            </a:r>
            <a:r>
              <a:rPr kumimoji="1" lang="en-US" altLang="zh-CN" baseline="0" dirty="0" smtClean="0"/>
              <a:t> </a:t>
            </a:r>
            <a:r>
              <a:rPr kumimoji="1" lang="zh-CN" altLang="en-US" baseline="0" dirty="0" smtClean="0"/>
              <a:t>端实现的是一个有副作用的处理过程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A38A2-87D5-1D47-94F1-71294EC9FB0E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87506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Ps</a:t>
            </a:r>
          </a:p>
          <a:p>
            <a:r>
              <a:rPr kumimoji="1" lang="zh-CN" altLang="en-US" dirty="0" smtClean="0"/>
              <a:t>关于</a:t>
            </a:r>
            <a:r>
              <a:rPr kumimoji="1" lang="en-US" altLang="zh-CN" dirty="0" smtClean="0"/>
              <a:t> race condition</a:t>
            </a:r>
            <a:r>
              <a:rPr kumimoji="1" lang="zh-CN" altLang="en-US" dirty="0" smtClean="0"/>
              <a:t>的问题，</a:t>
            </a:r>
            <a:r>
              <a:rPr kumimoji="1" lang="en-US" altLang="zh-CN" dirty="0" smtClean="0"/>
              <a:t> </a:t>
            </a:r>
          </a:p>
          <a:p>
            <a:r>
              <a:rPr kumimoji="1" lang="en-US" altLang="zh-CN" dirty="0" smtClean="0"/>
              <a:t>1</a:t>
            </a:r>
            <a:r>
              <a:rPr kumimoji="1" lang="en-US" altLang="zh-CN" baseline="0" dirty="0" smtClean="0"/>
              <a:t> </a:t>
            </a:r>
            <a:r>
              <a:rPr kumimoji="1" lang="zh-CN" altLang="en-US" baseline="0" dirty="0" smtClean="0"/>
              <a:t>不同</a:t>
            </a:r>
            <a:r>
              <a:rPr kumimoji="1" lang="en-US" altLang="zh-CN" baseline="0" dirty="0" smtClean="0"/>
              <a:t>client</a:t>
            </a:r>
            <a:r>
              <a:rPr kumimoji="1" lang="zh-CN" altLang="en-US" baseline="0" dirty="0" smtClean="0"/>
              <a:t>之间</a:t>
            </a:r>
            <a:r>
              <a:rPr kumimoji="1" lang="en-US" altLang="zh-CN" baseline="0" dirty="0" smtClean="0"/>
              <a:t> booked</a:t>
            </a:r>
            <a:r>
              <a:rPr kumimoji="1" lang="zh-CN" altLang="en-US" baseline="0" dirty="0" smtClean="0"/>
              <a:t>是只对自己定过的位置进行修改，不影响，</a:t>
            </a:r>
            <a:r>
              <a:rPr kumimoji="1" lang="en-US" altLang="zh-CN" baseline="0" dirty="0" smtClean="0"/>
              <a:t> order </a:t>
            </a:r>
            <a:r>
              <a:rPr kumimoji="1" lang="zh-CN" altLang="en-US" baseline="0" dirty="0" smtClean="0"/>
              <a:t>则有一把大锁</a:t>
            </a:r>
            <a:endParaRPr kumimoji="1" lang="en-US" altLang="zh-CN" baseline="0" dirty="0" smtClean="0"/>
          </a:p>
          <a:p>
            <a:r>
              <a:rPr kumimoji="1" lang="en-US" altLang="zh-CN" baseline="0" dirty="0" smtClean="0"/>
              <a:t>2.</a:t>
            </a:r>
            <a:r>
              <a:rPr kumimoji="1" lang="zh-CN" altLang="en-US" baseline="0" dirty="0" smtClean="0"/>
              <a:t>对于同一个</a:t>
            </a:r>
            <a:r>
              <a:rPr kumimoji="1" lang="en-US" altLang="zh-CN" baseline="0" dirty="0" smtClean="0"/>
              <a:t>client</a:t>
            </a:r>
            <a:r>
              <a:rPr kumimoji="1" lang="zh-CN" altLang="en-US" baseline="0" dirty="0" smtClean="0"/>
              <a:t>，题目中有说明</a:t>
            </a:r>
            <a:r>
              <a:rPr kumimoji="1" lang="en-US" altLang="zh-CN" baseline="0" dirty="0" smtClean="0"/>
              <a:t> client</a:t>
            </a:r>
            <a:r>
              <a:rPr kumimoji="1" lang="zh-CN" altLang="en-US" baseline="0" dirty="0" smtClean="0"/>
              <a:t>端的调用是符合逻辑的，即一辆车只会调用一个</a:t>
            </a:r>
            <a:r>
              <a:rPr kumimoji="1" lang="en-US" altLang="zh-CN" baseline="0" dirty="0" smtClean="0"/>
              <a:t> </a:t>
            </a:r>
            <a:r>
              <a:rPr kumimoji="1" lang="en-US" altLang="zh-CN" baseline="0" dirty="0" err="1" smtClean="0"/>
              <a:t>c_get_order</a:t>
            </a:r>
            <a:r>
              <a:rPr kumimoji="1" lang="en-US" altLang="zh-CN" baseline="0" dirty="0" smtClean="0"/>
              <a:t>,</a:t>
            </a:r>
            <a:r>
              <a:rPr kumimoji="1" lang="zh-CN" altLang="en-US" baseline="0" dirty="0" smtClean="0"/>
              <a:t>拿到</a:t>
            </a:r>
            <a:r>
              <a:rPr kumimoji="1" lang="en-US" altLang="zh-CN" baseline="0" dirty="0" smtClean="0"/>
              <a:t>spot</a:t>
            </a:r>
            <a:r>
              <a:rPr kumimoji="1" lang="zh-CN" altLang="en-US" baseline="0" dirty="0" smtClean="0"/>
              <a:t>之后才会调用</a:t>
            </a:r>
            <a:r>
              <a:rPr kumimoji="1" lang="en-US" altLang="zh-CN" baseline="0" dirty="0" err="1" smtClean="0"/>
              <a:t>leave_spot</a:t>
            </a:r>
            <a:endParaRPr kumimoji="1" lang="en-US" altLang="zh-CN" baseline="0" dirty="0" smtClean="0"/>
          </a:p>
          <a:p>
            <a:endParaRPr kumimoji="1" lang="en-US" altLang="zh-CN" baseline="0" dirty="0" smtClean="0"/>
          </a:p>
          <a:p>
            <a:r>
              <a:rPr kumimoji="1" lang="zh-CN" altLang="en-US" baseline="0" dirty="0" smtClean="0"/>
              <a:t>在</a:t>
            </a:r>
            <a:r>
              <a:rPr kumimoji="1" lang="en-US" altLang="zh-CN" baseline="0" dirty="0" err="1" smtClean="0"/>
              <a:t>leave_spot</a:t>
            </a:r>
            <a:r>
              <a:rPr kumimoji="1" lang="zh-CN" altLang="en-US" baseline="0" dirty="0" smtClean="0"/>
              <a:t>时发生的</a:t>
            </a:r>
            <a:r>
              <a:rPr kumimoji="1" lang="en-US" altLang="zh-CN" baseline="0" dirty="0" smtClean="0"/>
              <a:t> </a:t>
            </a:r>
            <a:r>
              <a:rPr kumimoji="1" lang="zh-CN" altLang="en-US" baseline="0" dirty="0" smtClean="0"/>
              <a:t>释放掉别人</a:t>
            </a:r>
            <a:r>
              <a:rPr kumimoji="1" lang="en-US" altLang="zh-CN" baseline="0" dirty="0" smtClean="0"/>
              <a:t>order</a:t>
            </a:r>
            <a:r>
              <a:rPr kumimoji="1" lang="zh-CN" altLang="en-US" baseline="0" dirty="0" smtClean="0"/>
              <a:t>到的锁，本质上其实还是因为多次执行引发的。</a:t>
            </a:r>
            <a:endParaRPr kumimoji="1" lang="en-US" altLang="zh-CN" baseline="0" dirty="0" smtClean="0"/>
          </a:p>
          <a:p>
            <a:endParaRPr kumimoji="1" lang="en-US" altLang="zh-CN" baseline="0" dirty="0" smtClean="0"/>
          </a:p>
          <a:p>
            <a:r>
              <a:rPr kumimoji="1" lang="zh-CN" altLang="en-US" baseline="0" dirty="0" smtClean="0"/>
              <a:t>当然</a:t>
            </a:r>
            <a:r>
              <a:rPr kumimoji="1" lang="en-US" altLang="zh-CN" baseline="0" dirty="0" smtClean="0"/>
              <a:t> </a:t>
            </a:r>
            <a:r>
              <a:rPr kumimoji="1" lang="zh-CN" altLang="en-US" baseline="0" dirty="0" smtClean="0"/>
              <a:t>有另外一些边界问题，如网络延迟</a:t>
            </a:r>
            <a:r>
              <a:rPr kumimoji="1" lang="en-US" altLang="zh-CN" baseline="0" dirty="0" smtClean="0"/>
              <a:t> </a:t>
            </a:r>
            <a:r>
              <a:rPr kumimoji="1" lang="zh-CN" altLang="en-US" baseline="0" dirty="0" smtClean="0"/>
              <a:t>使得长时间等不到返回</a:t>
            </a:r>
            <a:r>
              <a:rPr kumimoji="1" lang="en-US" altLang="zh-CN" baseline="0" dirty="0" smtClean="0"/>
              <a:t>，available</a:t>
            </a:r>
            <a:r>
              <a:rPr kumimoji="1" lang="zh-CN" altLang="en-US" baseline="0" dirty="0" smtClean="0"/>
              <a:t>车位用完了</a:t>
            </a:r>
            <a:r>
              <a:rPr kumimoji="1" lang="en-US" altLang="zh-CN" baseline="0" dirty="0" smtClean="0"/>
              <a:t> </a:t>
            </a:r>
            <a:r>
              <a:rPr kumimoji="1" lang="zh-CN" altLang="en-US" baseline="0" dirty="0" smtClean="0"/>
              <a:t>导致</a:t>
            </a:r>
            <a:r>
              <a:rPr kumimoji="1" lang="en-US" altLang="zh-CN" baseline="0" dirty="0" err="1" smtClean="0"/>
              <a:t>client</a:t>
            </a:r>
            <a:r>
              <a:rPr kumimoji="1" lang="en-US" altLang="en-US" baseline="0" dirty="0" err="1" smtClean="0"/>
              <a:t>一直在排队等车位</a:t>
            </a:r>
            <a:r>
              <a:rPr kumimoji="1" lang="en-US" altLang="en-US" baseline="0" dirty="0" smtClean="0"/>
              <a:t> </a:t>
            </a:r>
            <a:r>
              <a:rPr kumimoji="1" lang="en-US" altLang="en-US" baseline="0" dirty="0" err="1" smtClean="0"/>
              <a:t>使得server负载加重等等</a:t>
            </a:r>
            <a:r>
              <a:rPr kumimoji="1" lang="en-US" altLang="en-US" baseline="0" dirty="0" smtClean="0"/>
              <a:t>，</a:t>
            </a:r>
          </a:p>
          <a:p>
            <a:r>
              <a:rPr kumimoji="1" lang="en-US" altLang="en-US" baseline="0" dirty="0" smtClean="0"/>
              <a:t>但这些并</a:t>
            </a:r>
            <a:r>
              <a:rPr kumimoji="1" lang="zh-CN" altLang="en-US" baseline="0" dirty="0" smtClean="0"/>
              <a:t>不会绝对导致</a:t>
            </a:r>
            <a:r>
              <a:rPr kumimoji="1" lang="en-US" altLang="en-US" baseline="0" dirty="0" smtClean="0"/>
              <a:t>功能实现</a:t>
            </a:r>
            <a:r>
              <a:rPr kumimoji="1" lang="zh-CN" altLang="en-US" baseline="0" dirty="0" smtClean="0"/>
              <a:t>出错。</a:t>
            </a:r>
            <a:endParaRPr kumimoji="1" lang="en-US" altLang="zh-CN" baseline="0" dirty="0" smtClean="0"/>
          </a:p>
          <a:p>
            <a:endParaRPr kumimoji="1" lang="en-US" altLang="zh-CN" baseline="0" dirty="0" smtClean="0"/>
          </a:p>
          <a:p>
            <a:r>
              <a:rPr kumimoji="1" lang="zh-CN" altLang="en-US" baseline="0" dirty="0" smtClean="0"/>
              <a:t>这个系统整体在设计上的本质问题还是，它的应用具体实现与选用的</a:t>
            </a:r>
            <a:r>
              <a:rPr kumimoji="1" lang="en-US" altLang="zh-CN" baseline="0" dirty="0" err="1" smtClean="0"/>
              <a:t>rpc</a:t>
            </a:r>
            <a:r>
              <a:rPr kumimoji="1" lang="en-US" altLang="zh-CN" baseline="0" dirty="0" smtClean="0"/>
              <a:t> protocol</a:t>
            </a:r>
            <a:r>
              <a:rPr kumimoji="1" lang="zh-CN" altLang="en-US" baseline="0" dirty="0" smtClean="0"/>
              <a:t>是不匹配的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A38A2-87D5-1D47-94F1-71294EC9FB0E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296373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1.</a:t>
            </a:r>
            <a:r>
              <a:rPr kumimoji="1" lang="zh-CN" altLang="en-US" dirty="0" smtClean="0"/>
              <a:t>改</a:t>
            </a:r>
            <a:r>
              <a:rPr kumimoji="1" lang="en-US" altLang="zh-CN" dirty="0" smtClean="0"/>
              <a:t> protocol </a:t>
            </a:r>
            <a:r>
              <a:rPr kumimoji="1" lang="zh-CN" altLang="en-US" dirty="0" smtClean="0"/>
              <a:t>当然是要改成</a:t>
            </a:r>
            <a:r>
              <a:rPr kumimoji="1" lang="en-US" altLang="zh-CN" dirty="0" smtClean="0"/>
              <a:t>exactly once</a:t>
            </a:r>
          </a:p>
          <a:p>
            <a:r>
              <a:rPr kumimoji="1" lang="zh-CN" altLang="en-US" dirty="0" smtClean="0"/>
              <a:t>因为</a:t>
            </a:r>
            <a:r>
              <a:rPr kumimoji="1" lang="en-US" altLang="zh-CN" dirty="0" smtClean="0"/>
              <a:t> lab</a:t>
            </a:r>
            <a:r>
              <a:rPr kumimoji="1" lang="zh-CN" altLang="en-US" dirty="0" smtClean="0"/>
              <a:t>里面做过，</a:t>
            </a:r>
            <a:r>
              <a:rPr kumimoji="1" lang="en-US" altLang="zh-CN" dirty="0" smtClean="0"/>
              <a:t> lab</a:t>
            </a:r>
            <a:r>
              <a:rPr kumimoji="1" lang="zh-CN" altLang="en-US" dirty="0" smtClean="0"/>
              <a:t>里的</a:t>
            </a:r>
            <a:r>
              <a:rPr kumimoji="1" lang="en-US" altLang="zh-CN" dirty="0" smtClean="0"/>
              <a:t>exactly once </a:t>
            </a:r>
            <a:r>
              <a:rPr kumimoji="1" lang="zh-CN" altLang="en-US" dirty="0" smtClean="0"/>
              <a:t>更复杂，因为</a:t>
            </a:r>
            <a:r>
              <a:rPr kumimoji="1" lang="en-US" altLang="zh-CN" dirty="0" smtClean="0"/>
              <a:t>client</a:t>
            </a:r>
            <a:r>
              <a:rPr kumimoji="1" lang="zh-CN" altLang="en-US" dirty="0" smtClean="0"/>
              <a:t>端也有并发的线程，而在题目中一辆车一个</a:t>
            </a:r>
            <a:r>
              <a:rPr kumimoji="1" lang="en-US" altLang="zh-CN" dirty="0" smtClean="0"/>
              <a:t>client</a:t>
            </a:r>
            <a:r>
              <a:rPr kumimoji="1" lang="zh-CN" altLang="en-US" dirty="0" smtClean="0"/>
              <a:t>一个</a:t>
            </a:r>
            <a:r>
              <a:rPr kumimoji="1" lang="en-US" altLang="zh-CN" dirty="0" smtClean="0"/>
              <a:t>connection </a:t>
            </a:r>
            <a:r>
              <a:rPr kumimoji="1" lang="zh-CN" altLang="en-US" dirty="0" smtClean="0"/>
              <a:t>并没有并发的</a:t>
            </a:r>
            <a:r>
              <a:rPr kumimoji="1" lang="en-US" altLang="zh-CN" dirty="0" smtClean="0"/>
              <a:t> </a:t>
            </a:r>
            <a:r>
              <a:rPr kumimoji="1" lang="en-US" altLang="zh-CN" dirty="0" err="1" smtClean="0"/>
              <a:t>rpc</a:t>
            </a:r>
            <a:r>
              <a:rPr kumimoji="1" lang="en-US" altLang="zh-CN" dirty="0" smtClean="0"/>
              <a:t> </a:t>
            </a:r>
            <a:r>
              <a:rPr kumimoji="1" lang="en-US" altLang="zh-CN" dirty="0" err="1" smtClean="0"/>
              <a:t>requst</a:t>
            </a:r>
            <a:endParaRPr kumimoji="1" lang="en-US" altLang="zh-CN" dirty="0" smtClean="0"/>
          </a:p>
          <a:p>
            <a:r>
              <a:rPr kumimoji="1" lang="zh-CN" altLang="zh-CN" dirty="0" smtClean="0"/>
              <a:t>（</a:t>
            </a:r>
            <a:r>
              <a:rPr kumimoji="1" lang="zh-CN" altLang="en-US" dirty="0" smtClean="0"/>
              <a:t>当然如果描述了</a:t>
            </a:r>
            <a:r>
              <a:rPr kumimoji="1" lang="en-US" altLang="zh-CN" dirty="0" smtClean="0"/>
              <a:t> lab</a:t>
            </a:r>
            <a:r>
              <a:rPr kumimoji="1" lang="zh-CN" altLang="en-US" dirty="0" smtClean="0"/>
              <a:t>里实现的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也可以获得分数）</a:t>
            </a:r>
            <a:endParaRPr kumimoji="1" lang="en-US" altLang="zh-CN" dirty="0" smtClean="0"/>
          </a:p>
          <a:p>
            <a:endParaRPr kumimoji="1" lang="en-US" altLang="zh-CN" dirty="0" smtClean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A38A2-87D5-1D47-94F1-71294EC9FB0E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037137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dirty="0" smtClean="0"/>
              <a:t>2.</a:t>
            </a:r>
            <a:r>
              <a:rPr kumimoji="1" lang="zh-CN" altLang="en-US" dirty="0" smtClean="0"/>
              <a:t>改</a:t>
            </a:r>
            <a:r>
              <a:rPr kumimoji="1" lang="en-US" altLang="zh-CN" dirty="0" smtClean="0"/>
              <a:t>code</a:t>
            </a:r>
            <a:r>
              <a:rPr kumimoji="1" lang="zh-CN" altLang="en-US" dirty="0" smtClean="0"/>
              <a:t>的话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主要还是要解决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重复执行副作用的问题，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最简单的</a:t>
            </a:r>
            <a:r>
              <a:rPr kumimoji="1" lang="en-US" altLang="zh-CN" dirty="0" smtClean="0"/>
              <a:t>server</a:t>
            </a:r>
            <a:r>
              <a:rPr kumimoji="1" lang="zh-CN" altLang="en-US" dirty="0" smtClean="0"/>
              <a:t>端可以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先</a:t>
            </a:r>
            <a:r>
              <a:rPr kumimoji="1" lang="en-US" altLang="zh-CN" dirty="0" smtClean="0"/>
              <a:t> </a:t>
            </a:r>
            <a:r>
              <a:rPr kumimoji="1" lang="en-US" altLang="zh-CN" dirty="0" err="1" smtClean="0"/>
              <a:t>get_booked</a:t>
            </a:r>
            <a:r>
              <a:rPr kumimoji="1" lang="zh-CN" altLang="en-US" dirty="0" smtClean="0"/>
              <a:t>检查一遍再</a:t>
            </a:r>
            <a:r>
              <a:rPr kumimoji="1" lang="en-US" altLang="zh-CN" dirty="0" smtClean="0"/>
              <a:t>order</a:t>
            </a:r>
            <a:r>
              <a:rPr kumimoji="1" lang="zh-CN" altLang="en-US" dirty="0" smtClean="0"/>
              <a:t>，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然后</a:t>
            </a:r>
            <a:r>
              <a:rPr kumimoji="1" lang="en-US" altLang="zh-CN" dirty="0" smtClean="0"/>
              <a:t>leave</a:t>
            </a:r>
            <a:r>
              <a:rPr kumimoji="1" lang="zh-CN" altLang="en-US" dirty="0" smtClean="0"/>
              <a:t>要检查</a:t>
            </a:r>
            <a:r>
              <a:rPr kumimoji="1" lang="en-US" altLang="zh-CN" dirty="0" smtClean="0"/>
              <a:t>client id</a:t>
            </a:r>
            <a:endParaRPr kumimoji="1" lang="zh-CN" altLang="en-US" dirty="0" smtClean="0"/>
          </a:p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A38A2-87D5-1D47-94F1-71294EC9FB0E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037137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 smtClean="0"/>
              <a:t>举两种解释方式：</a:t>
            </a:r>
            <a:r>
              <a:rPr kumimoji="1" lang="en-US" altLang="zh-CN" dirty="0" smtClean="0"/>
              <a:t> </a:t>
            </a:r>
          </a:p>
          <a:p>
            <a:r>
              <a:rPr kumimoji="1" lang="zh-CN" altLang="en-US" dirty="0" smtClean="0"/>
              <a:t>如果单纯考虑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改</a:t>
            </a:r>
            <a:r>
              <a:rPr kumimoji="1" lang="en-US" altLang="zh-CN" dirty="0" smtClean="0"/>
              <a:t>protocol </a:t>
            </a:r>
            <a:r>
              <a:rPr kumimoji="1" lang="zh-CN" altLang="en-US" dirty="0" smtClean="0"/>
              <a:t>还是修正代码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而不涉及关于效率的优化的话，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因为只有</a:t>
            </a:r>
            <a:r>
              <a:rPr kumimoji="1" lang="en-US" altLang="zh-CN" dirty="0" smtClean="0"/>
              <a:t>protocol</a:t>
            </a:r>
            <a:r>
              <a:rPr kumimoji="1" lang="zh-CN" altLang="en-US" dirty="0" smtClean="0"/>
              <a:t>可以控制不重复调用，所以显然改实现仍旧会存在</a:t>
            </a:r>
            <a:r>
              <a:rPr kumimoji="1" lang="en-US" altLang="zh-CN" dirty="0" smtClean="0"/>
              <a:t>latency</a:t>
            </a:r>
            <a:r>
              <a:rPr kumimoji="1" lang="zh-CN" altLang="en-US" dirty="0" smtClean="0"/>
              <a:t>的问题（即使重复查找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也需要查找时间，不会快过直接缓存结果）</a:t>
            </a:r>
            <a:endParaRPr kumimoji="1" lang="en-US" altLang="zh-CN" dirty="0" smtClean="0"/>
          </a:p>
          <a:p>
            <a:endParaRPr kumimoji="1" lang="en-US" altLang="zh-CN" dirty="0" smtClean="0"/>
          </a:p>
          <a:p>
            <a:r>
              <a:rPr kumimoji="1" lang="zh-CN" altLang="en-US" dirty="0" smtClean="0"/>
              <a:t>如果针对同学们自己在</a:t>
            </a:r>
            <a:r>
              <a:rPr kumimoji="1" lang="en-US" altLang="zh-CN" dirty="0" smtClean="0"/>
              <a:t>Q2</a:t>
            </a:r>
            <a:r>
              <a:rPr kumimoji="1" lang="zh-CN" altLang="en-US" dirty="0" smtClean="0"/>
              <a:t>中的实现，若是在</a:t>
            </a:r>
            <a:r>
              <a:rPr kumimoji="1" lang="en-US" altLang="zh-CN" dirty="0" smtClean="0"/>
              <a:t>Q2</a:t>
            </a:r>
            <a:r>
              <a:rPr kumimoji="1" lang="zh-CN" altLang="en-US" dirty="0" smtClean="0"/>
              <a:t>中解决了问题并适度并行化过，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答第二种也可以获得适当分数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A38A2-87D5-1D47-94F1-71294EC9FB0E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856193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Client </a:t>
            </a:r>
            <a:r>
              <a:rPr kumimoji="1" lang="zh-CN" altLang="en-US" dirty="0" smtClean="0"/>
              <a:t>端的</a:t>
            </a:r>
            <a:r>
              <a:rPr kumimoji="1" lang="en-US" altLang="zh-CN" dirty="0" smtClean="0"/>
              <a:t> </a:t>
            </a:r>
            <a:r>
              <a:rPr kumimoji="1" lang="en-US" altLang="zh-CN" dirty="0" err="1" smtClean="0"/>
              <a:t>c_get_spot</a:t>
            </a:r>
            <a:r>
              <a:rPr kumimoji="1" lang="zh-CN" altLang="en-US" baseline="0" dirty="0" smtClean="0"/>
              <a:t>会连续调用两个</a:t>
            </a:r>
            <a:r>
              <a:rPr kumimoji="1" lang="en-US" altLang="zh-CN" baseline="0" dirty="0" err="1" smtClean="0"/>
              <a:t>rpc</a:t>
            </a:r>
            <a:r>
              <a:rPr kumimoji="1" lang="en-US" altLang="zh-CN" baseline="0" dirty="0" smtClean="0"/>
              <a:t> </a:t>
            </a:r>
            <a:r>
              <a:rPr kumimoji="1" lang="zh-CN" altLang="en-US" baseline="0" dirty="0" smtClean="0"/>
              <a:t>可以利用</a:t>
            </a:r>
            <a:r>
              <a:rPr kumimoji="1" lang="en-US" altLang="zh-CN" baseline="0" dirty="0" err="1" smtClean="0"/>
              <a:t>rpc</a:t>
            </a:r>
            <a:r>
              <a:rPr kumimoji="1" lang="en-US" altLang="zh-CN" baseline="0" dirty="0" smtClean="0"/>
              <a:t> chain</a:t>
            </a:r>
            <a:r>
              <a:rPr kumimoji="1" lang="zh-CN" altLang="en-US" baseline="0" dirty="0" smtClean="0"/>
              <a:t>进行优化</a:t>
            </a:r>
            <a:r>
              <a:rPr kumimoji="1" lang="en-US" altLang="zh-CN" baseline="0" dirty="0" smtClean="0"/>
              <a:t> </a:t>
            </a:r>
            <a:r>
              <a:rPr kumimoji="1" lang="zh-CN" altLang="en-US" baseline="0" dirty="0" smtClean="0"/>
              <a:t>如图</a:t>
            </a:r>
            <a:endParaRPr kumimoji="1" lang="en-US" altLang="zh-CN" baseline="0" dirty="0" smtClean="0"/>
          </a:p>
          <a:p>
            <a:r>
              <a:rPr kumimoji="1" lang="zh-CN" altLang="en-US" baseline="0" dirty="0" smtClean="0"/>
              <a:t>有一些利弊上的考虑</a:t>
            </a:r>
            <a:r>
              <a:rPr kumimoji="1" lang="en-US" altLang="zh-CN" baseline="0" dirty="0" smtClean="0"/>
              <a:t> </a:t>
            </a:r>
            <a:r>
              <a:rPr kumimoji="1" lang="zh-CN" altLang="en-US" baseline="0" dirty="0" smtClean="0"/>
              <a:t>解释合理即可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A38A2-87D5-1D47-94F1-71294EC9FB0E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47392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CF20A-DE42-C34D-9172-9BB189846934}" type="datetimeFigureOut">
              <a:rPr kumimoji="1" lang="zh-CN" altLang="en-US" smtClean="0"/>
              <a:t>13-4-27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4385C-4933-C641-A819-3435D98D97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52642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CF20A-DE42-C34D-9172-9BB189846934}" type="datetimeFigureOut">
              <a:rPr kumimoji="1" lang="zh-CN" altLang="en-US" smtClean="0"/>
              <a:t>13-4-27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4385C-4933-C641-A819-3435D98D97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0442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CF20A-DE42-C34D-9172-9BB189846934}" type="datetimeFigureOut">
              <a:rPr kumimoji="1" lang="zh-CN" altLang="en-US" smtClean="0"/>
              <a:t>13-4-27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4385C-4933-C641-A819-3435D98D97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97875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ahoma"/>
                <a:cs typeface="Tahoma"/>
              </a:defRPr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CF20A-DE42-C34D-9172-9BB189846934}" type="datetimeFigureOut">
              <a:rPr kumimoji="1" lang="zh-CN" altLang="en-US" smtClean="0"/>
              <a:t>13-4-27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4385C-4933-C641-A819-3435D98D97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34887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CF20A-DE42-C34D-9172-9BB189846934}" type="datetimeFigureOut">
              <a:rPr kumimoji="1" lang="zh-CN" altLang="en-US" smtClean="0"/>
              <a:t>13-4-27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4385C-4933-C641-A819-3435D98D97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71824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CF20A-DE42-C34D-9172-9BB189846934}" type="datetimeFigureOut">
              <a:rPr kumimoji="1" lang="zh-CN" altLang="en-US" smtClean="0"/>
              <a:t>13-4-27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4385C-4933-C641-A819-3435D98D97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08452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CF20A-DE42-C34D-9172-9BB189846934}" type="datetimeFigureOut">
              <a:rPr kumimoji="1" lang="zh-CN" altLang="en-US" smtClean="0"/>
              <a:t>13-4-27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4385C-4933-C641-A819-3435D98D97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74566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CF20A-DE42-C34D-9172-9BB189846934}" type="datetimeFigureOut">
              <a:rPr kumimoji="1" lang="zh-CN" altLang="en-US" smtClean="0"/>
              <a:t>13-4-27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4385C-4933-C641-A819-3435D98D97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04620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CF20A-DE42-C34D-9172-9BB189846934}" type="datetimeFigureOut">
              <a:rPr kumimoji="1" lang="zh-CN" altLang="en-US" smtClean="0"/>
              <a:t>13-4-27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4385C-4933-C641-A819-3435D98D97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72377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CF20A-DE42-C34D-9172-9BB189846934}" type="datetimeFigureOut">
              <a:rPr kumimoji="1" lang="zh-CN" altLang="en-US" smtClean="0"/>
              <a:t>13-4-27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4385C-4933-C641-A819-3435D98D97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04356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zh-CN" altLang="en-US" smtClean="0"/>
              <a:t>将图片拖动到占位符，或单击添加图标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CF20A-DE42-C34D-9172-9BB189846934}" type="datetimeFigureOut">
              <a:rPr kumimoji="1" lang="zh-CN" altLang="en-US" smtClean="0"/>
              <a:t>13-4-27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4385C-4933-C641-A819-3435D98D97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3780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 smtClean="0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 smtClean="0"/>
              <a:t>单击此处编辑母版文本样式</a:t>
            </a:r>
          </a:p>
          <a:p>
            <a:pPr lvl="1"/>
            <a:r>
              <a:rPr kumimoji="1" lang="zh-CN" altLang="en-US" dirty="0" smtClean="0"/>
              <a:t>二级</a:t>
            </a:r>
          </a:p>
          <a:p>
            <a:pPr lvl="2"/>
            <a:r>
              <a:rPr kumimoji="1" lang="zh-CN" altLang="en-US" dirty="0" smtClean="0"/>
              <a:t>三级</a:t>
            </a:r>
          </a:p>
          <a:p>
            <a:pPr lvl="3"/>
            <a:r>
              <a:rPr kumimoji="1" lang="zh-CN" altLang="en-US" dirty="0" smtClean="0"/>
              <a:t>四级</a:t>
            </a:r>
          </a:p>
          <a:p>
            <a:pPr lvl="4"/>
            <a:r>
              <a:rPr kumimoji="1" lang="zh-CN" altLang="en-US" dirty="0" smtClean="0"/>
              <a:t>五级</a:t>
            </a:r>
            <a:endParaRPr kumimoji="1"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CF20A-DE42-C34D-9172-9BB189846934}" type="datetimeFigureOut">
              <a:rPr kumimoji="1" lang="zh-CN" altLang="en-US" smtClean="0"/>
              <a:t>13-4-27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4385C-4933-C641-A819-3435D98D973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63590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b="1" kern="1200">
          <a:solidFill>
            <a:srgbClr val="3366F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lnSpc>
          <a:spcPct val="150000"/>
        </a:lnSpc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lnSpc>
          <a:spcPct val="150000"/>
        </a:lnSpc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lnSpc>
          <a:spcPct val="150000"/>
        </a:lnSpc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lnSpc>
          <a:spcPct val="150000"/>
        </a:lnSpc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lnSpc>
          <a:spcPct val="150000"/>
        </a:lnSpc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zh-CN" dirty="0" smtClean="0"/>
              <a:t>Midterm Exam – P1. SJTU park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zh-CN" dirty="0" err="1"/>
              <a:t>x</a:t>
            </a:r>
            <a:r>
              <a:rPr kumimoji="1" lang="en-US" altLang="zh-CN" dirty="0" err="1" smtClean="0"/>
              <a:t>ie.chenny@gmail.com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1932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CN" dirty="0" smtClean="0"/>
              <a:t>Question 4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2406" y="4976714"/>
            <a:ext cx="8229600" cy="161279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kumimoji="1" lang="en-US" altLang="zh-CN" sz="2800" dirty="0" smtClean="0"/>
              <a:t>Reduce network latency</a:t>
            </a:r>
          </a:p>
          <a:p>
            <a:pPr>
              <a:lnSpc>
                <a:spcPct val="100000"/>
              </a:lnSpc>
            </a:pPr>
            <a:r>
              <a:rPr kumimoji="1" lang="en-US" altLang="zh-CN" sz="2800" dirty="0" smtClean="0"/>
              <a:t>reduce server load of repeated </a:t>
            </a:r>
            <a:r>
              <a:rPr kumimoji="1" lang="en-US" altLang="zh-CN" sz="2800" dirty="0" err="1" smtClean="0"/>
              <a:t>order_spot</a:t>
            </a:r>
            <a:endParaRPr kumimoji="1" lang="en-US" altLang="zh-CN" sz="2800" dirty="0" smtClean="0"/>
          </a:p>
          <a:p>
            <a:pPr>
              <a:lnSpc>
                <a:spcPct val="100000"/>
              </a:lnSpc>
            </a:pPr>
            <a:r>
              <a:rPr kumimoji="1" lang="en-US" altLang="zh-CN" sz="2800" dirty="0" smtClean="0"/>
              <a:t>Fate sharing </a:t>
            </a:r>
            <a:endParaRPr kumimoji="1" lang="zh-CN" altLang="en-US" sz="2800" dirty="0"/>
          </a:p>
        </p:txBody>
      </p:sp>
      <p:grpSp>
        <p:nvGrpSpPr>
          <p:cNvPr id="26" name="组 25"/>
          <p:cNvGrpSpPr/>
          <p:nvPr/>
        </p:nvGrpSpPr>
        <p:grpSpPr>
          <a:xfrm>
            <a:off x="360440" y="1486282"/>
            <a:ext cx="3911267" cy="3112889"/>
            <a:chOff x="360440" y="1486282"/>
            <a:chExt cx="3911267" cy="3112889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3428610" y="2084504"/>
              <a:ext cx="0" cy="2514667"/>
            </a:xfrm>
            <a:prstGeom prst="line">
              <a:avLst/>
            </a:prstGeom>
            <a:ln w="57150" cmpd="sng"/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sp>
          <p:nvSpPr>
            <p:cNvPr id="4" name="矩形 3"/>
            <p:cNvSpPr/>
            <p:nvPr/>
          </p:nvSpPr>
          <p:spPr>
            <a:xfrm>
              <a:off x="635061" y="2108763"/>
              <a:ext cx="240292" cy="2333908"/>
            </a:xfrm>
            <a:prstGeom prst="rect">
              <a:avLst/>
            </a:prstGeom>
            <a:solidFill>
              <a:srgbClr val="FFFF00"/>
            </a:solidFill>
            <a:ln w="57150" cmpd="sng"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325626" y="2547909"/>
              <a:ext cx="225202" cy="352313"/>
            </a:xfrm>
            <a:prstGeom prst="rect">
              <a:avLst/>
            </a:prstGeom>
            <a:solidFill>
              <a:srgbClr val="FFFF00"/>
            </a:solidFill>
            <a:ln w="57150" cmpd="sng"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60440" y="1486282"/>
              <a:ext cx="13044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400" dirty="0" smtClean="0"/>
                <a:t>Client</a:t>
              </a:r>
              <a:endParaRPr kumimoji="1" lang="zh-CN" altLang="en-US" sz="24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967260" y="1519873"/>
              <a:ext cx="13044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400" dirty="0" smtClean="0"/>
                <a:t>Server</a:t>
              </a:r>
              <a:endParaRPr kumimoji="1" lang="zh-CN" altLang="en-US" sz="2400" dirty="0"/>
            </a:p>
          </p:txBody>
        </p:sp>
        <p:cxnSp>
          <p:nvCxnSpPr>
            <p:cNvPr id="10" name="直线箭头连接符 9"/>
            <p:cNvCxnSpPr/>
            <p:nvPr/>
          </p:nvCxnSpPr>
          <p:spPr>
            <a:xfrm>
              <a:off x="1010590" y="2385390"/>
              <a:ext cx="2214126" cy="162519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直线箭头连接符 10"/>
            <p:cNvCxnSpPr/>
            <p:nvPr/>
          </p:nvCxnSpPr>
          <p:spPr>
            <a:xfrm flipH="1">
              <a:off x="941934" y="2900222"/>
              <a:ext cx="2214126" cy="223095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线箭头连接符 14"/>
            <p:cNvCxnSpPr/>
            <p:nvPr/>
          </p:nvCxnSpPr>
          <p:spPr>
            <a:xfrm>
              <a:off x="1010590" y="3584617"/>
              <a:ext cx="2214126" cy="205933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线箭头连接符 15"/>
            <p:cNvCxnSpPr/>
            <p:nvPr/>
          </p:nvCxnSpPr>
          <p:spPr>
            <a:xfrm flipH="1">
              <a:off x="941934" y="4116610"/>
              <a:ext cx="2282782" cy="154451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1248811" y="1954314"/>
              <a:ext cx="1684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400" dirty="0" err="1"/>
                <a:t>g</a:t>
              </a:r>
              <a:r>
                <a:rPr kumimoji="1" lang="en-US" altLang="zh-CN" sz="2400" dirty="0" err="1" smtClean="0"/>
                <a:t>et_booked</a:t>
              </a:r>
              <a:endParaRPr kumimoji="1" lang="zh-CN" altLang="en-US" sz="2400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300297" y="3157274"/>
              <a:ext cx="19244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800" dirty="0" err="1"/>
                <a:t>o</a:t>
              </a:r>
              <a:r>
                <a:rPr kumimoji="1" lang="en-US" altLang="zh-CN" sz="2800" dirty="0" err="1" smtClean="0"/>
                <a:t>rder_spot</a:t>
              </a:r>
              <a:endParaRPr kumimoji="1" lang="zh-CN" altLang="en-US" sz="2800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3325626" y="3697655"/>
              <a:ext cx="240292" cy="453279"/>
            </a:xfrm>
            <a:prstGeom prst="rect">
              <a:avLst/>
            </a:prstGeom>
            <a:solidFill>
              <a:srgbClr val="FFFF00"/>
            </a:solidFill>
            <a:ln w="57150" cmpd="sng"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4775533" y="1497863"/>
            <a:ext cx="3911267" cy="3112889"/>
            <a:chOff x="360440" y="1486282"/>
            <a:chExt cx="3911267" cy="3112889"/>
          </a:xfrm>
        </p:grpSpPr>
        <p:cxnSp>
          <p:nvCxnSpPr>
            <p:cNvPr id="28" name="直线连接符 27"/>
            <p:cNvCxnSpPr/>
            <p:nvPr/>
          </p:nvCxnSpPr>
          <p:spPr>
            <a:xfrm>
              <a:off x="3445774" y="2084504"/>
              <a:ext cx="0" cy="2514667"/>
            </a:xfrm>
            <a:prstGeom prst="line">
              <a:avLst/>
            </a:prstGeom>
            <a:ln w="57150" cmpd="sng"/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635061" y="2108763"/>
              <a:ext cx="240292" cy="2333908"/>
            </a:xfrm>
            <a:prstGeom prst="rect">
              <a:avLst/>
            </a:prstGeom>
            <a:solidFill>
              <a:srgbClr val="FFFF00"/>
            </a:solidFill>
            <a:ln w="57150" cmpd="sng"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224716" y="2501784"/>
              <a:ext cx="461492" cy="1700631"/>
            </a:xfrm>
            <a:prstGeom prst="rect">
              <a:avLst/>
            </a:prstGeom>
            <a:solidFill>
              <a:schemeClr val="bg1"/>
            </a:solidFill>
            <a:ln w="57150" cmpd="sng"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60440" y="1486282"/>
              <a:ext cx="13044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400" dirty="0" smtClean="0"/>
                <a:t>Client</a:t>
              </a:r>
              <a:endParaRPr kumimoji="1" lang="zh-CN" altLang="en-US" sz="2400" dirty="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967260" y="1519873"/>
              <a:ext cx="13044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400" dirty="0" smtClean="0"/>
                <a:t>Server</a:t>
              </a:r>
              <a:endParaRPr kumimoji="1" lang="zh-CN" altLang="en-US" sz="2400" dirty="0"/>
            </a:p>
          </p:txBody>
        </p:sp>
        <p:cxnSp>
          <p:nvCxnSpPr>
            <p:cNvPr id="33" name="直线箭头连接符 32"/>
            <p:cNvCxnSpPr/>
            <p:nvPr/>
          </p:nvCxnSpPr>
          <p:spPr>
            <a:xfrm>
              <a:off x="1010590" y="2385390"/>
              <a:ext cx="2214126" cy="162519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直线箭头连接符 35"/>
            <p:cNvCxnSpPr/>
            <p:nvPr/>
          </p:nvCxnSpPr>
          <p:spPr>
            <a:xfrm flipH="1">
              <a:off x="941934" y="4116610"/>
              <a:ext cx="2282782" cy="154451"/>
            </a:xfrm>
            <a:prstGeom prst="straightConnector1">
              <a:avLst/>
            </a:prstGeom>
            <a:ln w="38100" cmpd="sng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1248811" y="1954314"/>
              <a:ext cx="1684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2400" dirty="0" err="1" smtClean="0"/>
                <a:t>Get_spot</a:t>
              </a:r>
              <a:endParaRPr kumimoji="1" lang="zh-CN" altLang="en-US" sz="2400" dirty="0"/>
            </a:p>
          </p:txBody>
        </p:sp>
      </p:grpSp>
      <p:sp>
        <p:nvSpPr>
          <p:cNvPr id="40" name="矩形 39"/>
          <p:cNvSpPr/>
          <p:nvPr/>
        </p:nvSpPr>
        <p:spPr>
          <a:xfrm>
            <a:off x="7757883" y="2672219"/>
            <a:ext cx="225202" cy="352313"/>
          </a:xfrm>
          <a:prstGeom prst="rect">
            <a:avLst/>
          </a:prstGeom>
          <a:solidFill>
            <a:srgbClr val="FFFF00"/>
          </a:solidFill>
          <a:ln w="57150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7765430" y="3670422"/>
            <a:ext cx="225202" cy="352313"/>
          </a:xfrm>
          <a:prstGeom prst="rect">
            <a:avLst/>
          </a:prstGeom>
          <a:solidFill>
            <a:srgbClr val="FFFF00"/>
          </a:solidFill>
          <a:ln w="57150" cmpd="sng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43" name="曲线连接符 42"/>
          <p:cNvCxnSpPr>
            <a:stCxn id="40" idx="2"/>
            <a:endCxn id="41" idx="0"/>
          </p:cNvCxnSpPr>
          <p:nvPr/>
        </p:nvCxnSpPr>
        <p:spPr>
          <a:xfrm rot="16200000" flipH="1">
            <a:off x="7551312" y="3343703"/>
            <a:ext cx="645890" cy="7547"/>
          </a:xfrm>
          <a:prstGeom prst="curvedConnector3">
            <a:avLst>
              <a:gd name="adj1" fmla="val 50000"/>
            </a:avLst>
          </a:prstGeom>
          <a:ln w="38100" cmpd="sng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8478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Question 5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11539"/>
            <a:ext cx="8229600" cy="630899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kumimoji="1" lang="en-US" altLang="zh-CN" dirty="0" smtClean="0"/>
              <a:t>What happens if client crash?</a:t>
            </a:r>
          </a:p>
          <a:p>
            <a:pPr marL="0" indent="0">
              <a:buNone/>
            </a:pPr>
            <a:r>
              <a:rPr kumimoji="1" lang="en-US" altLang="zh-CN" dirty="0" err="1" smtClean="0"/>
              <a:t>Ans</a:t>
            </a:r>
            <a:r>
              <a:rPr kumimoji="1" lang="en-US" altLang="zh-CN" dirty="0" smtClean="0"/>
              <a:t>:</a:t>
            </a:r>
          </a:p>
          <a:p>
            <a:pPr>
              <a:lnSpc>
                <a:spcPct val="110000"/>
              </a:lnSpc>
            </a:pPr>
            <a:r>
              <a:rPr kumimoji="1" lang="en-US" altLang="zh-CN" dirty="0" smtClean="0"/>
              <a:t>Problem : </a:t>
            </a:r>
          </a:p>
          <a:p>
            <a:pPr lvl="1">
              <a:lnSpc>
                <a:spcPct val="110000"/>
              </a:lnSpc>
            </a:pPr>
            <a:r>
              <a:rPr kumimoji="1" lang="en-US" altLang="zh-CN" dirty="0" smtClean="0"/>
              <a:t>spot number lost. </a:t>
            </a:r>
          </a:p>
          <a:p>
            <a:pPr lvl="1">
              <a:lnSpc>
                <a:spcPct val="110000"/>
              </a:lnSpc>
            </a:pPr>
            <a:r>
              <a:rPr kumimoji="1" lang="en-US" altLang="en-US" dirty="0" err="1" smtClean="0"/>
              <a:t>connection_id</a:t>
            </a:r>
            <a:r>
              <a:rPr kumimoji="1" lang="en-US" altLang="en-US" dirty="0" smtClean="0"/>
              <a:t> is updated when re-link.</a:t>
            </a:r>
            <a:endParaRPr kumimoji="1" lang="en-US" altLang="zh-CN" dirty="0" smtClean="0"/>
          </a:p>
          <a:p>
            <a:pPr>
              <a:lnSpc>
                <a:spcPct val="110000"/>
              </a:lnSpc>
            </a:pPr>
            <a:r>
              <a:rPr kumimoji="1" lang="en-US" altLang="zh-CN" dirty="0" smtClean="0"/>
              <a:t>Stateless :</a:t>
            </a:r>
          </a:p>
          <a:p>
            <a:pPr lvl="1">
              <a:lnSpc>
                <a:spcPct val="110000"/>
              </a:lnSpc>
            </a:pPr>
            <a:r>
              <a:rPr kumimoji="1" lang="en-US" altLang="zh-CN" dirty="0" smtClean="0"/>
              <a:t>Let server to maintain spot number to do leave</a:t>
            </a:r>
          </a:p>
          <a:p>
            <a:pPr lvl="1">
              <a:lnSpc>
                <a:spcPct val="110000"/>
              </a:lnSpc>
            </a:pPr>
            <a:r>
              <a:rPr kumimoji="1" lang="en-US" altLang="zh-CN" dirty="0" smtClean="0"/>
              <a:t>Add query of spot number</a:t>
            </a:r>
          </a:p>
          <a:p>
            <a:pPr lvl="1">
              <a:lnSpc>
                <a:spcPct val="110000"/>
              </a:lnSpc>
            </a:pPr>
            <a:r>
              <a:rPr kumimoji="1" lang="en-US" altLang="zh-CN" dirty="0" smtClean="0"/>
              <a:t>…</a:t>
            </a:r>
          </a:p>
          <a:p>
            <a:pPr marL="0" indent="0">
              <a:buNone/>
            </a:pPr>
            <a:r>
              <a:rPr kumimoji="1" lang="en-US" altLang="zh-CN" dirty="0" smtClean="0"/>
              <a:t>	</a:t>
            </a:r>
          </a:p>
          <a:p>
            <a:pPr marL="0" indent="0">
              <a:buNone/>
            </a:pPr>
            <a:endParaRPr kumimoji="1" lang="en-US" altLang="zh-CN" dirty="0" smtClean="0"/>
          </a:p>
          <a:p>
            <a:pPr marL="0" indent="0">
              <a:buNone/>
            </a:pPr>
            <a:endParaRPr kumimoji="1"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179567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5708" y="1201332"/>
            <a:ext cx="8229600" cy="1143000"/>
          </a:xfrm>
        </p:spPr>
        <p:txBody>
          <a:bodyPr/>
          <a:lstStyle/>
          <a:p>
            <a:r>
              <a:rPr kumimoji="1" lang="en-US" altLang="zh-CN" dirty="0" smtClean="0"/>
              <a:t>Thanks.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840" y="2557005"/>
            <a:ext cx="8229600" cy="30200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kumimoji="1" lang="en-US" altLang="zh-CN" sz="11500" b="1" dirty="0" smtClean="0">
                <a:solidFill>
                  <a:schemeClr val="accent3"/>
                </a:solidFill>
              </a:rPr>
              <a:t>Q</a:t>
            </a:r>
            <a:r>
              <a:rPr kumimoji="1" lang="en-US" altLang="zh-CN" sz="7200" b="1" dirty="0" smtClean="0">
                <a:solidFill>
                  <a:schemeClr val="accent3"/>
                </a:solidFill>
              </a:rPr>
              <a:t>&amp;</a:t>
            </a:r>
            <a:r>
              <a:rPr kumimoji="1" lang="en-US" altLang="zh-CN" sz="11500" b="1" dirty="0" smtClean="0">
                <a:solidFill>
                  <a:schemeClr val="accent3"/>
                </a:solidFill>
              </a:rPr>
              <a:t>A?</a:t>
            </a:r>
            <a:endParaRPr kumimoji="1" lang="zh-CN" altLang="en-US" sz="11500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491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Problem1 Overview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3420" y="1600200"/>
            <a:ext cx="856043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zh-CN" sz="3600" dirty="0" smtClean="0"/>
              <a:t>    </a:t>
            </a:r>
            <a:r>
              <a:rPr kumimoji="1" lang="en-US" altLang="zh-CN" dirty="0" smtClean="0"/>
              <a:t>SJTU park:	Client/Server System</a:t>
            </a:r>
          </a:p>
          <a:p>
            <a:pPr lvl="1"/>
            <a:r>
              <a:rPr kumimoji="1" lang="en-US" altLang="zh-CN" sz="3200" dirty="0" smtClean="0"/>
              <a:t>RPC protocol	 (send/receive)</a:t>
            </a:r>
          </a:p>
          <a:p>
            <a:pPr lvl="1"/>
            <a:r>
              <a:rPr kumimoji="1" lang="en-US" altLang="zh-CN" sz="3200" dirty="0" smtClean="0"/>
              <a:t>Client /Server sides code </a:t>
            </a:r>
          </a:p>
          <a:p>
            <a:pPr lvl="2"/>
            <a:r>
              <a:rPr kumimoji="1" lang="en-US" altLang="zh-CN" sz="3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get_booked</a:t>
            </a:r>
            <a:r>
              <a:rPr kumimoji="1"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kumimoji="1" lang="en-US" altLang="zh-CN" sz="3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order_spot</a:t>
            </a:r>
            <a:r>
              <a:rPr kumimoji="1"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kumimoji="1"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and </a:t>
            </a:r>
            <a:r>
              <a:rPr kumimoji="1" lang="en-US" altLang="zh-CN" sz="3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leave_spot</a:t>
            </a:r>
            <a:endParaRPr kumimoji="1"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234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Key Points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kumimoji="1" lang="en-US" altLang="zh-CN" sz="3200" dirty="0" smtClean="0"/>
              <a:t>RPC protocol vs. C/S application code</a:t>
            </a:r>
          </a:p>
          <a:p>
            <a:pPr lvl="1"/>
            <a:r>
              <a:rPr kumimoji="1" lang="en-US" altLang="zh-CN" sz="3200" dirty="0" smtClean="0"/>
              <a:t>RPC </a:t>
            </a:r>
            <a:r>
              <a:rPr kumimoji="1" lang="en-US" altLang="zh-CN" sz="3200" dirty="0"/>
              <a:t>:  </a:t>
            </a:r>
          </a:p>
          <a:p>
            <a:pPr lvl="2"/>
            <a:r>
              <a:rPr kumimoji="1" lang="en-US" altLang="zh-CN" sz="2800" dirty="0"/>
              <a:t>At least once / at most once / exactly once</a:t>
            </a:r>
          </a:p>
          <a:p>
            <a:pPr lvl="2"/>
            <a:r>
              <a:rPr kumimoji="1" lang="en-US" altLang="zh-CN" sz="2800" dirty="0"/>
              <a:t>RPC chain: 	latency analysis</a:t>
            </a:r>
          </a:p>
          <a:p>
            <a:pPr lvl="1"/>
            <a:r>
              <a:rPr kumimoji="1" lang="en-US" altLang="zh-CN" sz="3200" dirty="0" smtClean="0"/>
              <a:t>Stateless:  open question</a:t>
            </a:r>
          </a:p>
          <a:p>
            <a:pPr marL="457200" lvl="1" indent="0">
              <a:buNone/>
            </a:pPr>
            <a:endParaRPr kumimoji="1"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7550172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Problem1 Analysis -1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7598" y="1600200"/>
            <a:ext cx="8229600" cy="475056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kumimoji="1" lang="en-US" altLang="zh-CN" dirty="0" err="1"/>
              <a:t>Chennys</a:t>
            </a:r>
            <a:r>
              <a:rPr kumimoji="1" lang="en-US" altLang="zh-CN" dirty="0"/>
              <a:t>’ RPC protocol	:</a:t>
            </a:r>
          </a:p>
          <a:p>
            <a:pPr lvl="1"/>
            <a:r>
              <a:rPr kumimoji="1" lang="en-US" altLang="zh-CN" dirty="0"/>
              <a:t>Client side</a:t>
            </a:r>
            <a:r>
              <a:rPr kumimoji="1" lang="zh-CN" altLang="en-US" dirty="0"/>
              <a:t>：</a:t>
            </a:r>
            <a:r>
              <a:rPr kumimoji="1" lang="en-US" altLang="zh-CN" dirty="0"/>
              <a:t>sender can retry until get a consistent response</a:t>
            </a:r>
          </a:p>
          <a:p>
            <a:pPr lvl="1"/>
            <a:r>
              <a:rPr kumimoji="1" lang="en-US" altLang="zh-CN" dirty="0"/>
              <a:t>Server side</a:t>
            </a:r>
            <a:r>
              <a:rPr kumimoji="1" lang="zh-CN" altLang="en-US" dirty="0"/>
              <a:t>：</a:t>
            </a:r>
            <a:r>
              <a:rPr kumimoji="1" lang="en-US" altLang="zh-CN" dirty="0"/>
              <a:t>repeated call the server function to execute while request </a:t>
            </a:r>
            <a:r>
              <a:rPr kumimoji="1" lang="en-US" altLang="zh-CN" dirty="0" smtClean="0"/>
              <a:t>retry.</a:t>
            </a:r>
          </a:p>
          <a:p>
            <a:pPr marL="457200" lvl="1" indent="0">
              <a:buNone/>
            </a:pPr>
            <a:endParaRPr kumimoji="1" lang="en-US" altLang="zh-CN" dirty="0" smtClean="0"/>
          </a:p>
          <a:p>
            <a:pPr marL="0" lvl="1" indent="0">
              <a:buNone/>
            </a:pPr>
            <a:r>
              <a:rPr kumimoji="1" lang="en-US" altLang="zh-CN" sz="3200" dirty="0"/>
              <a:t>In fact, it’s an </a:t>
            </a:r>
            <a:r>
              <a:rPr kumimoji="1" lang="en-US" altLang="zh-CN" sz="3200" b="1" dirty="0"/>
              <a:t>at least once</a:t>
            </a:r>
            <a:r>
              <a:rPr kumimoji="1" lang="en-US" altLang="zh-CN" sz="3200" dirty="0"/>
              <a:t>  protocol</a:t>
            </a:r>
            <a:endParaRPr kumimoji="1" lang="en-US" altLang="zh-CN" dirty="0"/>
          </a:p>
          <a:p>
            <a:pPr marL="0" indent="0">
              <a:buNone/>
            </a:pPr>
            <a:endParaRPr kumimoji="1"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789099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Problem1 Analysis -2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2759" y="1960582"/>
            <a:ext cx="4453448" cy="26557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zh-CN" sz="3600" dirty="0" smtClean="0"/>
              <a:t>Server side code:</a:t>
            </a:r>
          </a:p>
          <a:p>
            <a:pPr lvl="1"/>
            <a:r>
              <a:rPr kumimoji="1" lang="en-US" altLang="zh-CN" sz="3200" dirty="0" err="1" smtClean="0"/>
              <a:t>order_spot</a:t>
            </a:r>
            <a:endParaRPr kumimoji="1" lang="en-US" altLang="zh-CN" sz="3200" dirty="0" smtClean="0"/>
          </a:p>
          <a:p>
            <a:pPr lvl="1"/>
            <a:r>
              <a:rPr kumimoji="1" lang="en-US" altLang="zh-CN" sz="3200" dirty="0" err="1" smtClean="0"/>
              <a:t>leave_spot</a:t>
            </a:r>
            <a:endParaRPr kumimoji="1" lang="zh-CN" altLang="en-US" sz="3200" dirty="0"/>
          </a:p>
        </p:txBody>
      </p:sp>
      <p:sp>
        <p:nvSpPr>
          <p:cNvPr id="4" name="右大括号 3"/>
          <p:cNvSpPr/>
          <p:nvPr/>
        </p:nvSpPr>
        <p:spPr>
          <a:xfrm>
            <a:off x="3777183" y="3252582"/>
            <a:ext cx="296897" cy="1270153"/>
          </a:xfrm>
          <a:prstGeom prst="rightBrace">
            <a:avLst>
              <a:gd name="adj1" fmla="val 24334"/>
              <a:gd name="adj2" fmla="val 45385"/>
            </a:avLst>
          </a:prstGeom>
          <a:ln w="571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14875" y="3506492"/>
            <a:ext cx="451942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dirty="0" smtClean="0">
                <a:latin typeface="Calibri"/>
                <a:cs typeface="Calibri"/>
              </a:rPr>
              <a:t>Side Effects for Repeat</a:t>
            </a:r>
            <a:endParaRPr kumimoji="1" lang="zh-CN" altLang="en-US" sz="32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424950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Question 1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5336"/>
          </a:xfrm>
        </p:spPr>
        <p:txBody>
          <a:bodyPr/>
          <a:lstStyle/>
          <a:p>
            <a:pPr marL="0" indent="0">
              <a:buNone/>
            </a:pPr>
            <a:r>
              <a:rPr kumimoji="1" lang="en-US" altLang="zh-CN" dirty="0" smtClean="0"/>
              <a:t>What’s the problem in the system</a:t>
            </a:r>
            <a:r>
              <a:rPr kumimoji="1" lang="zh-CN" altLang="en-US" dirty="0" smtClean="0"/>
              <a:t>？</a:t>
            </a:r>
            <a:endParaRPr kumimoji="1" lang="en-US" altLang="zh-CN" dirty="0" smtClean="0"/>
          </a:p>
          <a:p>
            <a:pPr marL="0" indent="0">
              <a:buNone/>
            </a:pPr>
            <a:r>
              <a:rPr kumimoji="1" lang="en-US" altLang="zh-CN" b="1" dirty="0" err="1" smtClean="0"/>
              <a:t>Ans</a:t>
            </a:r>
            <a:r>
              <a:rPr kumimoji="1" lang="zh-CN" altLang="en-US" dirty="0" smtClean="0"/>
              <a:t>：</a:t>
            </a:r>
            <a:endParaRPr kumimoji="1" lang="en-US" altLang="zh-CN" dirty="0"/>
          </a:p>
          <a:p>
            <a:pPr marL="0" indent="0">
              <a:buNone/>
            </a:pPr>
            <a:r>
              <a:rPr kumimoji="1" lang="en-US" altLang="zh-CN" dirty="0"/>
              <a:t>Repeated execution has side effects</a:t>
            </a:r>
          </a:p>
          <a:p>
            <a:pPr lvl="1"/>
            <a:r>
              <a:rPr kumimoji="1" lang="en-US" altLang="zh-CN" dirty="0" err="1"/>
              <a:t>Order_spot</a:t>
            </a:r>
            <a:endParaRPr kumimoji="1" lang="en-US" altLang="zh-CN" dirty="0"/>
          </a:p>
          <a:p>
            <a:pPr lvl="1"/>
            <a:r>
              <a:rPr kumimoji="1" lang="en-US" altLang="zh-CN" dirty="0" err="1" smtClean="0"/>
              <a:t>leave_spot</a:t>
            </a:r>
            <a:endParaRPr kumimoji="1"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710283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Question 2 -1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zh-CN" dirty="0" smtClean="0"/>
              <a:t>Fix problem</a:t>
            </a:r>
          </a:p>
          <a:p>
            <a:r>
              <a:rPr kumimoji="1" lang="en-US" altLang="zh-CN" dirty="0" smtClean="0"/>
              <a:t>modify the protocol</a:t>
            </a:r>
          </a:p>
          <a:p>
            <a:pPr lvl="1"/>
            <a:r>
              <a:rPr kumimoji="1" lang="en-US" altLang="zh-CN" dirty="0" smtClean="0"/>
              <a:t>Do not </a:t>
            </a:r>
            <a:r>
              <a:rPr kumimoji="1" lang="en-US" altLang="zh-CN" dirty="0"/>
              <a:t>increase </a:t>
            </a:r>
            <a:r>
              <a:rPr kumimoji="1" lang="en-US" altLang="zh-CN" dirty="0" err="1"/>
              <a:t>s</a:t>
            </a:r>
            <a:r>
              <a:rPr kumimoji="1" lang="en-US" altLang="zh-CN" dirty="0" err="1" smtClean="0"/>
              <a:t>eq_num</a:t>
            </a:r>
            <a:r>
              <a:rPr kumimoji="1" lang="en-US" altLang="zh-CN" dirty="0" smtClean="0"/>
              <a:t> on client side when retry</a:t>
            </a:r>
          </a:p>
          <a:p>
            <a:pPr lvl="1"/>
            <a:r>
              <a:rPr kumimoji="1" lang="en-US" altLang="zh-CN" dirty="0" smtClean="0"/>
              <a:t>Cache latest execution result of each client</a:t>
            </a:r>
          </a:p>
        </p:txBody>
      </p:sp>
    </p:spTree>
    <p:extLst>
      <p:ext uri="{BB962C8B-B14F-4D97-AF65-F5344CB8AC3E}">
        <p14:creationId xmlns:p14="http://schemas.microsoft.com/office/powerpoint/2010/main" val="3715154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Question 2 -2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88516"/>
            <a:ext cx="8686800" cy="544302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kumimoji="1" lang="en-US" altLang="zh-CN" dirty="0" smtClean="0"/>
              <a:t>Fix problem</a:t>
            </a:r>
          </a:p>
          <a:p>
            <a:r>
              <a:rPr kumimoji="1" lang="en-US" altLang="zh-CN" dirty="0" smtClean="0"/>
              <a:t>modify the client/server implementation</a:t>
            </a:r>
          </a:p>
          <a:p>
            <a:pPr marL="457200" lvl="1" indent="0">
              <a:buNone/>
            </a:pPr>
            <a:r>
              <a:rPr kumimoji="1" lang="en-US" altLang="zh-CN" dirty="0" err="1"/>
              <a:t>g</a:t>
            </a:r>
            <a:r>
              <a:rPr kumimoji="1" lang="en-US" altLang="zh-CN" dirty="0" err="1" smtClean="0"/>
              <a:t>et_order</a:t>
            </a:r>
            <a:r>
              <a:rPr kumimoji="1" lang="en-US" altLang="zh-CN" dirty="0" smtClean="0"/>
              <a:t>(…){</a:t>
            </a:r>
          </a:p>
          <a:p>
            <a:pPr marL="457200" lvl="1" indent="0">
              <a:buNone/>
            </a:pPr>
            <a:r>
              <a:rPr kumimoji="1" lang="en-US" altLang="zh-CN" dirty="0"/>
              <a:t>	</a:t>
            </a:r>
            <a:r>
              <a:rPr kumimoji="1" lang="en-US" altLang="zh-CN" dirty="0" smtClean="0"/>
              <a:t>if( </a:t>
            </a:r>
            <a:r>
              <a:rPr kumimoji="1" lang="en-US" altLang="zh-CN" dirty="0" err="1" smtClean="0"/>
              <a:t>get_booked</a:t>
            </a:r>
            <a:r>
              <a:rPr kumimoji="1" lang="en-US" altLang="zh-CN" dirty="0" smtClean="0"/>
              <a:t>(…)&lt;0 ){</a:t>
            </a:r>
          </a:p>
          <a:p>
            <a:pPr marL="457200" lvl="1" indent="0">
              <a:buNone/>
            </a:pPr>
            <a:r>
              <a:rPr kumimoji="1" lang="en-US" altLang="zh-CN" dirty="0"/>
              <a:t> </a:t>
            </a:r>
            <a:r>
              <a:rPr kumimoji="1" lang="en-US" altLang="zh-CN" dirty="0" smtClean="0"/>
              <a:t>      //original implementation of  </a:t>
            </a:r>
            <a:r>
              <a:rPr kumimoji="1" lang="en-US" altLang="zh-CN" dirty="0" err="1" smtClean="0"/>
              <a:t>get_order</a:t>
            </a:r>
            <a:endParaRPr kumimoji="1" lang="en-US" altLang="zh-CN" dirty="0" smtClean="0"/>
          </a:p>
          <a:p>
            <a:pPr marL="457200" lvl="1" indent="0">
              <a:buNone/>
            </a:pPr>
            <a:r>
              <a:rPr kumimoji="1" lang="en-US" altLang="zh-CN" dirty="0" smtClean="0"/>
              <a:t>        } ……</a:t>
            </a:r>
          </a:p>
          <a:p>
            <a:pPr marL="457200" lvl="1" indent="0">
              <a:buNone/>
            </a:pPr>
            <a:r>
              <a:rPr kumimoji="1" lang="en-US" altLang="zh-CN" dirty="0" smtClean="0"/>
              <a:t>}</a:t>
            </a:r>
          </a:p>
          <a:p>
            <a:pPr marL="457200" lvl="1" indent="0">
              <a:buNone/>
            </a:pPr>
            <a:r>
              <a:rPr kumimoji="1" lang="en-US" altLang="zh-CN" dirty="0" err="1"/>
              <a:t>l</a:t>
            </a:r>
            <a:r>
              <a:rPr kumimoji="1" lang="en-US" altLang="zh-CN" dirty="0" err="1" smtClean="0"/>
              <a:t>eave_spot</a:t>
            </a:r>
            <a:r>
              <a:rPr kumimoji="1" lang="en-US" altLang="zh-CN" dirty="0" smtClean="0"/>
              <a:t>( </a:t>
            </a:r>
            <a:r>
              <a:rPr kumimoji="1" lang="en-US" altLang="zh-CN" dirty="0" err="1" smtClean="0"/>
              <a:t>client_id</a:t>
            </a:r>
            <a:r>
              <a:rPr kumimoji="1" lang="en-US" altLang="zh-CN" dirty="0" smtClean="0"/>
              <a:t>, spot){….}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7846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Question 3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zh-CN" dirty="0" smtClean="0"/>
              <a:t>Which solution in</a:t>
            </a:r>
            <a:r>
              <a:rPr kumimoji="1" lang="en-US" altLang="zh-CN" dirty="0"/>
              <a:t> </a:t>
            </a:r>
            <a:r>
              <a:rPr kumimoji="1" lang="en-US" altLang="zh-CN" dirty="0" smtClean="0"/>
              <a:t>Q2 may lead to a long latency</a:t>
            </a:r>
          </a:p>
          <a:p>
            <a:pPr marL="0" indent="0">
              <a:buNone/>
            </a:pPr>
            <a:r>
              <a:rPr kumimoji="1" lang="en-US" altLang="zh-CN" dirty="0" err="1" smtClean="0"/>
              <a:t>Ans</a:t>
            </a:r>
            <a:r>
              <a:rPr kumimoji="1" lang="zh-CN" altLang="en-US" dirty="0" smtClean="0"/>
              <a:t>：</a:t>
            </a:r>
            <a:endParaRPr kumimoji="1" lang="en-US" altLang="zh-CN" dirty="0" smtClean="0"/>
          </a:p>
          <a:p>
            <a:pPr lvl="1"/>
            <a:r>
              <a:rPr kumimoji="1" lang="en-US" altLang="zh-CN" dirty="0" err="1" smtClean="0"/>
              <a:t>Modifiy</a:t>
            </a:r>
            <a:r>
              <a:rPr kumimoji="1" lang="en-US" altLang="zh-CN" dirty="0" smtClean="0"/>
              <a:t> client/server implementation could not solve problem of </a:t>
            </a:r>
            <a:r>
              <a:rPr kumimoji="1" lang="en-US" altLang="zh-CN" smtClean="0"/>
              <a:t>repeat </a:t>
            </a:r>
            <a:r>
              <a:rPr kumimoji="1" lang="en-US" altLang="zh-CN" smtClean="0"/>
              <a:t>execution</a:t>
            </a:r>
            <a:endParaRPr kumimoji="1" lang="en-US" altLang="zh-CN" dirty="0" smtClean="0"/>
          </a:p>
          <a:p>
            <a:pPr lvl="1"/>
            <a:r>
              <a:rPr kumimoji="1"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(have make code parallel) modify protocol not solve problem of the lock in </a:t>
            </a:r>
            <a:r>
              <a:rPr kumimoji="1" lang="en-US" altLang="zh-CN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get_order</a:t>
            </a:r>
            <a:r>
              <a:rPr kumimoji="1"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6610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max-general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max-general.thmx</Template>
  <TotalTime>512</TotalTime>
  <Words>748</Words>
  <Application>Microsoft Macintosh PowerPoint</Application>
  <PresentationFormat>全屏显示(4:3)</PresentationFormat>
  <Paragraphs>130</Paragraphs>
  <Slides>12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max-general</vt:lpstr>
      <vt:lpstr>Midterm Exam – P1. SJTU park</vt:lpstr>
      <vt:lpstr>Problem1 Overview</vt:lpstr>
      <vt:lpstr>Key Points</vt:lpstr>
      <vt:lpstr>Problem1 Analysis -1</vt:lpstr>
      <vt:lpstr>Problem1 Analysis -2</vt:lpstr>
      <vt:lpstr>Question 1</vt:lpstr>
      <vt:lpstr>Question 2 -1</vt:lpstr>
      <vt:lpstr>Question 2 -2</vt:lpstr>
      <vt:lpstr>Question 3</vt:lpstr>
      <vt:lpstr>Question 4</vt:lpstr>
      <vt:lpstr>Question 5</vt:lpstr>
      <vt:lpstr>Thanks.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Midterm Exam – P1. SJTU park</dc:title>
  <dc:creator>chenny xie</dc:creator>
  <cp:lastModifiedBy>chenny xie</cp:lastModifiedBy>
  <cp:revision>159</cp:revision>
  <dcterms:created xsi:type="dcterms:W3CDTF">2013-04-27T06:07:28Z</dcterms:created>
  <dcterms:modified xsi:type="dcterms:W3CDTF">2013-04-27T14:41:33Z</dcterms:modified>
</cp:coreProperties>
</file>