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6" autoAdjust="0"/>
    <p:restoredTop sz="94660"/>
  </p:normalViewPr>
  <p:slideViewPr>
    <p:cSldViewPr snapToGrid="0">
      <p:cViewPr varScale="1">
        <p:scale>
          <a:sx n="76" d="100"/>
          <a:sy n="76" d="100"/>
        </p:scale>
        <p:origin x="74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15292687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32252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66A1DBEE-BB69-49C9-82B1-31794D10A3EE}" type="slidenum">
              <a:rPr lang="zh-CN" altLang="en-US" smtClean="0"/>
              <a:t>‹#›</a:t>
            </a:fld>
            <a:endParaRPr lang="zh-CN" alt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9030993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33738195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66A1DBEE-BB69-49C9-82B1-31794D10A3EE}" type="slidenum">
              <a:rPr lang="zh-CN" altLang="en-US" smtClean="0"/>
              <a:t>‹#›</a:t>
            </a:fld>
            <a:endParaRPr lang="zh-CN" alt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591873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zh-CN" altLang="en-US" smtClean="0"/>
              <a:t>单击此处编辑母版标题样式</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smtClean="0"/>
              <a:t>单击此处编辑母版文本样式</a:t>
            </a:r>
          </a:p>
        </p:txBody>
      </p:sp>
      <p:sp>
        <p:nvSpPr>
          <p:cNvPr id="5" name="Date Placeholder 4"/>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40861201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13588352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3289704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3684590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3880365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2"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3" name="Slide Number Placeholder 5"/>
          <p:cNvSpPr>
            <a:spLocks noGrp="1"/>
          </p:cNvSpPr>
          <p:nvPr>
            <p:ph type="sldNum" sz="quarter" idx="12"/>
          </p:nvPr>
        </p:nvSpPr>
        <p:spPr>
          <a:xfrm>
            <a:off x="511228" y="787783"/>
            <a:ext cx="584978" cy="365125"/>
          </a:xfrm>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2910412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1082479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2899214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3614628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3373595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C713964-C932-48E9-914E-5207004EB986}" type="datetimeFigureOut">
              <a:rPr lang="zh-CN" altLang="en-US" smtClean="0"/>
              <a:t>2013/4/27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2973912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04"/>
            <a:ext cx="1952272" cy="6853049"/>
            <a:chOff x="6627813" y="195650"/>
            <a:chExt cx="1952625" cy="5678101"/>
          </a:xfrm>
        </p:grpSpPr>
        <p:sp>
          <p:nvSpPr>
            <p:cNvPr id="50" name="Freeform 27"/>
            <p:cNvSpPr/>
            <p:nvPr/>
          </p:nvSpPr>
          <p:spPr bwMode="auto">
            <a:xfrm>
              <a:off x="6627813" y="19565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6C713964-C932-48E9-914E-5207004EB986}" type="datetimeFigureOut">
              <a:rPr lang="zh-CN" altLang="en-US" smtClean="0"/>
              <a:t>2013/4/27</a:t>
            </a:fld>
            <a:endParaRPr lang="zh-CN" alt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66A1DBEE-BB69-49C9-82B1-31794D10A3EE}" type="slidenum">
              <a:rPr lang="zh-CN" altLang="en-US" smtClean="0"/>
              <a:t>‹#›</a:t>
            </a:fld>
            <a:endParaRPr lang="zh-CN" altLang="en-US"/>
          </a:p>
        </p:txBody>
      </p:sp>
    </p:spTree>
    <p:extLst>
      <p:ext uri="{BB962C8B-B14F-4D97-AF65-F5344CB8AC3E}">
        <p14:creationId xmlns:p14="http://schemas.microsoft.com/office/powerpoint/2010/main" val="313690187"/>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 id="2147483865" r:id="rId13"/>
    <p:sldLayoutId id="2147483866" r:id="rId14"/>
    <p:sldLayoutId id="2147483867" r:id="rId15"/>
    <p:sldLayoutId id="214748386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Problem-3: Virtualization</a:t>
            </a:r>
            <a:endParaRPr lang="zh-CN" altLang="en-US" dirty="0"/>
          </a:p>
        </p:txBody>
      </p:sp>
      <p:sp>
        <p:nvSpPr>
          <p:cNvPr id="3" name="副标题 2"/>
          <p:cNvSpPr>
            <a:spLocks noGrp="1"/>
          </p:cNvSpPr>
          <p:nvPr>
            <p:ph type="subTitle" idx="1"/>
          </p:nvPr>
        </p:nvSpPr>
        <p:spPr/>
        <p:txBody>
          <a:bodyPr/>
          <a:lstStyle/>
          <a:p>
            <a:r>
              <a:rPr lang="en-US" altLang="zh-CN" dirty="0" smtClean="0"/>
              <a:t>Cwndmiao</a:t>
            </a:r>
          </a:p>
          <a:p>
            <a:r>
              <a:rPr lang="en-US" altLang="zh-CN" dirty="0" smtClean="0"/>
              <a:t>cwndmiao@gmail.com</a:t>
            </a:r>
            <a:endParaRPr lang="zh-CN" altLang="en-US" dirty="0"/>
          </a:p>
        </p:txBody>
      </p:sp>
    </p:spTree>
    <p:extLst>
      <p:ext uri="{BB962C8B-B14F-4D97-AF65-F5344CB8AC3E}">
        <p14:creationId xmlns:p14="http://schemas.microsoft.com/office/powerpoint/2010/main" val="1137076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a:t>
            </a:r>
            <a:r>
              <a:rPr lang="en-US" altLang="zh-CN" dirty="0" smtClean="0"/>
              <a:t>Guest kernel SPT</a:t>
            </a:r>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4204897714"/>
              </p:ext>
            </p:extLst>
          </p:nvPr>
        </p:nvGraphicFramePr>
        <p:xfrm>
          <a:off x="1589601" y="1905000"/>
          <a:ext cx="6589198" cy="4419600"/>
        </p:xfrm>
        <a:graphic>
          <a:graphicData uri="http://schemas.openxmlformats.org/drawingml/2006/table">
            <a:tbl>
              <a:tblPr firstRow="1" firstCol="1" bandRow="1">
                <a:tableStyleId>{5940675A-B579-460E-94D1-54222C63F5DA}</a:tableStyleId>
              </a:tblPr>
              <a:tblGrid>
                <a:gridCol w="1963549"/>
                <a:gridCol w="2121673"/>
                <a:gridCol w="802632"/>
                <a:gridCol w="850672"/>
                <a:gridCol w="850672"/>
              </a:tblGrid>
              <a:tr h="1079205">
                <a:tc>
                  <a:txBody>
                    <a:bodyPr/>
                    <a:lstStyle/>
                    <a:p>
                      <a:pPr indent="266700" algn="ctr">
                        <a:spcAft>
                          <a:spcPts val="0"/>
                        </a:spcAft>
                      </a:pPr>
                      <a:r>
                        <a:rPr lang="en-US" sz="2400" kern="100" dirty="0" err="1">
                          <a:effectLst/>
                        </a:rPr>
                        <a:t>Virt</a:t>
                      </a:r>
                      <a:r>
                        <a:rPr lang="en-US" sz="2400" kern="100" dirty="0">
                          <a:effectLst/>
                        </a:rPr>
                        <a:t> Page</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err="1">
                          <a:effectLst/>
                        </a:rPr>
                        <a:t>Phys</a:t>
                      </a:r>
                      <a:r>
                        <a:rPr lang="en-US" sz="2400" kern="100" dirty="0">
                          <a:effectLst/>
                        </a:rPr>
                        <a:t> Page</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P</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W</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U</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668079">
                <a:tc>
                  <a:txBody>
                    <a:bodyPr/>
                    <a:lstStyle/>
                    <a:p>
                      <a:pPr indent="266700" algn="ctr">
                        <a:spcAft>
                          <a:spcPts val="0"/>
                        </a:spcAft>
                      </a:pPr>
                      <a:r>
                        <a:rPr lang="en-US" sz="2400" kern="100" dirty="0">
                          <a:effectLst/>
                        </a:rPr>
                        <a:t>0</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2</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1</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1</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1</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668079">
                <a:tc>
                  <a:txBody>
                    <a:bodyPr/>
                    <a:lstStyle/>
                    <a:p>
                      <a:pPr indent="266700" algn="ctr">
                        <a:spcAft>
                          <a:spcPts val="0"/>
                        </a:spcAft>
                      </a:pPr>
                      <a:r>
                        <a:rPr lang="en-US" sz="2400" kern="100">
                          <a:effectLst/>
                        </a:rPr>
                        <a:t>1</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a:effectLst/>
                        </a:rPr>
                        <a:t>-</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0</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668079">
                <a:tc>
                  <a:txBody>
                    <a:bodyPr/>
                    <a:lstStyle/>
                    <a:p>
                      <a:pPr indent="266700" algn="ctr">
                        <a:spcAft>
                          <a:spcPts val="0"/>
                        </a:spcAft>
                      </a:pPr>
                      <a:r>
                        <a:rPr lang="en-US" sz="2400" kern="100">
                          <a:effectLst/>
                        </a:rPr>
                        <a:t>2</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a:effectLst/>
                        </a:rPr>
                        <a:t>8</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a:effectLst/>
                        </a:rPr>
                        <a:t>1</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0</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1</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668079">
                <a:tc>
                  <a:txBody>
                    <a:bodyPr/>
                    <a:lstStyle/>
                    <a:p>
                      <a:pPr indent="266700" algn="ctr">
                        <a:spcAft>
                          <a:spcPts val="0"/>
                        </a:spcAft>
                      </a:pPr>
                      <a:r>
                        <a:rPr lang="en-US" sz="2400" kern="100">
                          <a:effectLst/>
                        </a:rPr>
                        <a:t>3</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6</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66675" algn="just">
                        <a:spcAft>
                          <a:spcPts val="0"/>
                        </a:spcAft>
                      </a:pPr>
                      <a:r>
                        <a:rPr lang="en-US" sz="2400" kern="100" dirty="0" smtClean="0">
                          <a:effectLst/>
                        </a:rPr>
                        <a:t>    1</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altLang="zh-CN" sz="2400" kern="100" dirty="0" smtClean="0">
                          <a:solidFill>
                            <a:srgbClr val="FF0000"/>
                          </a:solidFill>
                          <a:effectLst/>
                          <a:latin typeface="+mn-lt"/>
                          <a:ea typeface="+mn-ea"/>
                          <a:cs typeface="+mn-cs"/>
                        </a:rPr>
                        <a:t>0</a:t>
                      </a:r>
                      <a:endParaRPr lang="zh-CN" sz="2400" kern="1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altLang="zh-CN" sz="2400" kern="100" dirty="0" smtClean="0">
                          <a:solidFill>
                            <a:srgbClr val="FF0000"/>
                          </a:solidFill>
                          <a:effectLst/>
                          <a:latin typeface="+mn-lt"/>
                          <a:ea typeface="+mn-ea"/>
                          <a:cs typeface="+mn-cs"/>
                        </a:rPr>
                        <a:t>1</a:t>
                      </a:r>
                      <a:endParaRPr lang="zh-CN" sz="2400" kern="1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668079">
                <a:tc>
                  <a:txBody>
                    <a:bodyPr/>
                    <a:lstStyle/>
                    <a:p>
                      <a:pPr indent="266700" algn="ctr">
                        <a:spcAft>
                          <a:spcPts val="0"/>
                        </a:spcAft>
                      </a:pPr>
                      <a:r>
                        <a:rPr lang="en-US" sz="2400" kern="100">
                          <a:effectLst/>
                        </a:rPr>
                        <a:t>4</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3</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altLang="zh-CN" sz="2400" kern="100" dirty="0" smtClean="0">
                          <a:effectLst/>
                          <a:latin typeface="+mn-lt"/>
                          <a:ea typeface="+mn-ea"/>
                          <a:cs typeface="+mn-cs"/>
                        </a:rPr>
                        <a:t>1</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altLang="zh-CN" sz="2400" kern="100" dirty="0" smtClean="0">
                          <a:solidFill>
                            <a:srgbClr val="FF0000"/>
                          </a:solidFill>
                          <a:effectLst/>
                          <a:latin typeface="+mn-lt"/>
                          <a:ea typeface="+mn-ea"/>
                          <a:cs typeface="+mn-cs"/>
                        </a:rPr>
                        <a:t>1</a:t>
                      </a:r>
                      <a:endParaRPr lang="zh-CN" sz="2400" kern="1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altLang="zh-CN" sz="2400" kern="100" dirty="0" smtClean="0">
                          <a:solidFill>
                            <a:srgbClr val="FF0000"/>
                          </a:solidFill>
                          <a:effectLst/>
                          <a:latin typeface="+mn-lt"/>
                          <a:ea typeface="+mn-ea"/>
                          <a:cs typeface="+mn-cs"/>
                        </a:rPr>
                        <a:t>1</a:t>
                      </a:r>
                      <a:endParaRPr lang="zh-CN" sz="2400" kern="1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bl>
          </a:graphicData>
        </a:graphic>
      </p:graphicFrame>
    </p:spTree>
    <p:extLst>
      <p:ext uri="{BB962C8B-B14F-4D97-AF65-F5344CB8AC3E}">
        <p14:creationId xmlns:p14="http://schemas.microsoft.com/office/powerpoint/2010/main" val="1477091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 How to save memory</a:t>
            </a:r>
            <a:endParaRPr lang="zh-CN" altLang="en-US" dirty="0"/>
          </a:p>
        </p:txBody>
      </p:sp>
      <p:sp>
        <p:nvSpPr>
          <p:cNvPr id="3" name="内容占位符 2"/>
          <p:cNvSpPr>
            <a:spLocks noGrp="1"/>
          </p:cNvSpPr>
          <p:nvPr>
            <p:ph idx="1"/>
          </p:nvPr>
        </p:nvSpPr>
        <p:spPr/>
        <p:txBody>
          <a:bodyPr>
            <a:noAutofit/>
          </a:bodyPr>
          <a:lstStyle/>
          <a:p>
            <a:r>
              <a:rPr lang="en-US" altLang="zh-CN" sz="2000" dirty="0" smtClean="0"/>
              <a:t>Background thread scan for pages with same contents.</a:t>
            </a:r>
          </a:p>
          <a:p>
            <a:r>
              <a:rPr lang="en-US" altLang="zh-CN" sz="2000" dirty="0" smtClean="0"/>
              <a:t>If found, record it and map it read-only to a shared page. And the previous page can be recycled.</a:t>
            </a:r>
          </a:p>
          <a:p>
            <a:r>
              <a:rPr lang="en-US" altLang="zh-CN" sz="2000" dirty="0" smtClean="0"/>
              <a:t>If guest VM writes the “read-only” page, a trap occurs and the VMM allocates a new page. The newly allocated page then is mapped writable in SPT.</a:t>
            </a:r>
          </a:p>
          <a:p>
            <a:endParaRPr lang="en-US" altLang="zh-CN" sz="2000" dirty="0"/>
          </a:p>
          <a:p>
            <a:r>
              <a:rPr lang="en-US" altLang="zh-CN" sz="2000" dirty="0" smtClean="0"/>
              <a:t>Just like the “Copy-On-Write” fork.</a:t>
            </a:r>
          </a:p>
        </p:txBody>
      </p:sp>
    </p:spTree>
    <p:extLst>
      <p:ext uri="{BB962C8B-B14F-4D97-AF65-F5344CB8AC3E}">
        <p14:creationId xmlns:p14="http://schemas.microsoft.com/office/powerpoint/2010/main" val="1797274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Page sharing: Scanning</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244800" y="1563674"/>
            <a:ext cx="8693764" cy="4822725"/>
          </a:xfrm>
          <a:prstGeom prst="rect">
            <a:avLst/>
          </a:prstGeom>
        </p:spPr>
      </p:pic>
    </p:spTree>
    <p:extLst>
      <p:ext uri="{BB962C8B-B14F-4D97-AF65-F5344CB8AC3E}">
        <p14:creationId xmlns:p14="http://schemas.microsoft.com/office/powerpoint/2010/main" val="30883161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Page sharing: Match</a:t>
            </a:r>
            <a:endParaRPr lang="zh-CN" altLang="en-US" dirty="0"/>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197099" y="1461071"/>
            <a:ext cx="8685501" cy="4787335"/>
          </a:xfrm>
          <a:prstGeom prst="rect">
            <a:avLst/>
          </a:prstGeom>
        </p:spPr>
      </p:pic>
    </p:spTree>
    <p:extLst>
      <p:ext uri="{BB962C8B-B14F-4D97-AF65-F5344CB8AC3E}">
        <p14:creationId xmlns:p14="http://schemas.microsoft.com/office/powerpoint/2010/main" val="35843478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 Fight with malicious OS</a:t>
            </a:r>
            <a:endParaRPr lang="zh-CN" altLang="en-US" dirty="0"/>
          </a:p>
        </p:txBody>
      </p:sp>
      <p:sp>
        <p:nvSpPr>
          <p:cNvPr id="3" name="内容占位符 2"/>
          <p:cNvSpPr>
            <a:spLocks noGrp="1"/>
          </p:cNvSpPr>
          <p:nvPr>
            <p:ph idx="1"/>
          </p:nvPr>
        </p:nvSpPr>
        <p:spPr/>
        <p:txBody>
          <a:bodyPr/>
          <a:lstStyle/>
          <a:p>
            <a:r>
              <a:rPr lang="en-US" altLang="zh-CN" dirty="0" smtClean="0"/>
              <a:t>Key point: hide application’s private data from guest OS</a:t>
            </a:r>
          </a:p>
          <a:p>
            <a:endParaRPr lang="en-US" altLang="zh-CN" dirty="0"/>
          </a:p>
          <a:p>
            <a:r>
              <a:rPr lang="en-US" altLang="zh-CN" dirty="0" smtClean="0"/>
              <a:t>Solution: When a sensitive application launches, it issues a </a:t>
            </a:r>
            <a:r>
              <a:rPr lang="en-US" altLang="zh-CN" dirty="0" err="1" smtClean="0"/>
              <a:t>hypercall</a:t>
            </a:r>
            <a:r>
              <a:rPr lang="en-US" altLang="zh-CN" dirty="0" smtClean="0"/>
              <a:t> to VMM. The VMM goes through the application’s page table and marks it’s own pages inaccessible to guest OS kernel. Once the application requests OS service, for example,  writing disk, the VMM feeds guest OS with an encrypted version so that guest OS cannot see the plaintext. </a:t>
            </a:r>
            <a:endParaRPr lang="zh-CN" altLang="en-US" dirty="0"/>
          </a:p>
        </p:txBody>
      </p:sp>
    </p:spTree>
    <p:extLst>
      <p:ext uri="{BB962C8B-B14F-4D97-AF65-F5344CB8AC3E}">
        <p14:creationId xmlns:p14="http://schemas.microsoft.com/office/powerpoint/2010/main" val="1408601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 True/False</a:t>
            </a:r>
            <a:endParaRPr lang="zh-CN" altLang="en-US" dirty="0"/>
          </a:p>
        </p:txBody>
      </p:sp>
      <p:sp>
        <p:nvSpPr>
          <p:cNvPr id="3" name="内容占位符 2"/>
          <p:cNvSpPr>
            <a:spLocks noGrp="1"/>
          </p:cNvSpPr>
          <p:nvPr>
            <p:ph idx="1"/>
          </p:nvPr>
        </p:nvSpPr>
        <p:spPr/>
        <p:txBody>
          <a:bodyPr/>
          <a:lstStyle/>
          <a:p>
            <a:r>
              <a:rPr lang="en-US" altLang="zh-CN" dirty="0" smtClean="0"/>
              <a:t>The VMM uses binary translation (BT) to insert instructions before every guest kernel memory-referencing instruction to detect whether the instruction modifies a PTE (Page Table Entry).</a:t>
            </a:r>
          </a:p>
          <a:p>
            <a:endParaRPr lang="en-US" altLang="zh-CN" dirty="0"/>
          </a:p>
          <a:p>
            <a:r>
              <a:rPr lang="en-US" altLang="zh-CN" dirty="0" smtClean="0">
                <a:solidFill>
                  <a:srgbClr val="FF0000"/>
                </a:solidFill>
              </a:rPr>
              <a:t>False</a:t>
            </a:r>
          </a:p>
          <a:p>
            <a:r>
              <a:rPr lang="en-US" altLang="zh-CN" dirty="0" smtClean="0"/>
              <a:t>Solution: The VMM uses “tracing” (mark the portion read-only in shadow page table) to protect guest page table from being modified arbitrarily. Once modified, a trap will cause the VMM to verify it and propagate it to shadow page table.</a:t>
            </a:r>
          </a:p>
        </p:txBody>
      </p:sp>
    </p:spTree>
    <p:extLst>
      <p:ext uri="{BB962C8B-B14F-4D97-AF65-F5344CB8AC3E}">
        <p14:creationId xmlns:p14="http://schemas.microsoft.com/office/powerpoint/2010/main" val="573899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 True/False</a:t>
            </a:r>
            <a:endParaRPr lang="zh-CN" altLang="en-US" dirty="0"/>
          </a:p>
        </p:txBody>
      </p:sp>
      <p:sp>
        <p:nvSpPr>
          <p:cNvPr id="3" name="内容占位符 2"/>
          <p:cNvSpPr>
            <a:spLocks noGrp="1"/>
          </p:cNvSpPr>
          <p:nvPr>
            <p:ph idx="1"/>
          </p:nvPr>
        </p:nvSpPr>
        <p:spPr/>
        <p:txBody>
          <a:bodyPr/>
          <a:lstStyle/>
          <a:p>
            <a:r>
              <a:rPr lang="en-US" altLang="zh-CN" dirty="0" smtClean="0"/>
              <a:t>The VMM write-protects the pages that make up the guest’s page tables.</a:t>
            </a:r>
          </a:p>
          <a:p>
            <a:endParaRPr lang="en-US" altLang="zh-CN" dirty="0"/>
          </a:p>
          <a:p>
            <a:r>
              <a:rPr lang="en-US" altLang="zh-CN" dirty="0" smtClean="0"/>
              <a:t>True</a:t>
            </a:r>
          </a:p>
          <a:p>
            <a:endParaRPr lang="zh-CN" altLang="en-US" dirty="0"/>
          </a:p>
        </p:txBody>
      </p:sp>
    </p:spTree>
    <p:extLst>
      <p:ext uri="{BB962C8B-B14F-4D97-AF65-F5344CB8AC3E}">
        <p14:creationId xmlns:p14="http://schemas.microsoft.com/office/powerpoint/2010/main" val="519582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 True/False</a:t>
            </a:r>
            <a:endParaRPr lang="zh-CN" altLang="en-US" dirty="0"/>
          </a:p>
        </p:txBody>
      </p:sp>
      <p:sp>
        <p:nvSpPr>
          <p:cNvPr id="3" name="内容占位符 2"/>
          <p:cNvSpPr>
            <a:spLocks noGrp="1"/>
          </p:cNvSpPr>
          <p:nvPr>
            <p:ph idx="1"/>
          </p:nvPr>
        </p:nvSpPr>
        <p:spPr/>
        <p:txBody>
          <a:bodyPr/>
          <a:lstStyle/>
          <a:p>
            <a:r>
              <a:rPr lang="en-US" altLang="zh-CN" dirty="0" smtClean="0"/>
              <a:t>The VMM only needs to provide one shadow page table for one guest VM.</a:t>
            </a:r>
          </a:p>
          <a:p>
            <a:endParaRPr lang="en-US" altLang="zh-CN" dirty="0"/>
          </a:p>
          <a:p>
            <a:r>
              <a:rPr lang="en-US" altLang="zh-CN" dirty="0" smtClean="0">
                <a:solidFill>
                  <a:srgbClr val="FF0000"/>
                </a:solidFill>
              </a:rPr>
              <a:t>False</a:t>
            </a:r>
          </a:p>
          <a:p>
            <a:r>
              <a:rPr lang="en-US" altLang="zh-CN" dirty="0" smtClean="0"/>
              <a:t>The relationship between guest page table and shadow page table is 1-to-1 mapping. Once guest VM uses “</a:t>
            </a:r>
            <a:r>
              <a:rPr lang="en-US" altLang="zh-CN" dirty="0" err="1" smtClean="0"/>
              <a:t>movl</a:t>
            </a:r>
            <a:r>
              <a:rPr lang="en-US" altLang="zh-CN" dirty="0" smtClean="0"/>
              <a:t> xxx, %%cr3” to change page table, the VMM selects the right shadow page table and installs it accordingly.</a:t>
            </a:r>
          </a:p>
        </p:txBody>
      </p:sp>
    </p:spTree>
    <p:extLst>
      <p:ext uri="{BB962C8B-B14F-4D97-AF65-F5344CB8AC3E}">
        <p14:creationId xmlns:p14="http://schemas.microsoft.com/office/powerpoint/2010/main" val="1820664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 True/False</a:t>
            </a:r>
            <a:endParaRPr lang="zh-CN" altLang="en-US" dirty="0"/>
          </a:p>
        </p:txBody>
      </p:sp>
      <p:sp>
        <p:nvSpPr>
          <p:cNvPr id="3" name="内容占位符 2"/>
          <p:cNvSpPr>
            <a:spLocks noGrp="1"/>
          </p:cNvSpPr>
          <p:nvPr>
            <p:ph idx="1"/>
          </p:nvPr>
        </p:nvSpPr>
        <p:spPr/>
        <p:txBody>
          <a:bodyPr/>
          <a:lstStyle/>
          <a:p>
            <a:r>
              <a:rPr lang="en-US" altLang="zh-CN" dirty="0" smtClean="0"/>
              <a:t>The shadow page table is identical to the guest kernel’s page table, except that some PTE’s present or writable bits differ.</a:t>
            </a:r>
          </a:p>
          <a:p>
            <a:endParaRPr lang="en-US" altLang="zh-CN" dirty="0"/>
          </a:p>
          <a:p>
            <a:r>
              <a:rPr lang="en-US" altLang="zh-CN" dirty="0" smtClean="0">
                <a:solidFill>
                  <a:srgbClr val="FF0000"/>
                </a:solidFill>
              </a:rPr>
              <a:t>False</a:t>
            </a:r>
          </a:p>
          <a:p>
            <a:r>
              <a:rPr lang="en-US" altLang="zh-CN" dirty="0" smtClean="0"/>
              <a:t>The shadow page table merges </a:t>
            </a:r>
            <a:r>
              <a:rPr lang="en-US" altLang="zh-CN" dirty="0"/>
              <a:t>two mappings</a:t>
            </a:r>
            <a:r>
              <a:rPr lang="en-US" altLang="zh-CN" dirty="0" smtClean="0"/>
              <a:t> (“GVA to GPA” and “GPA to HPA”) into one. PTE in shadow page table indicates HPA , but PTE in guest OS page table indicates GPA.</a:t>
            </a:r>
            <a:endParaRPr lang="zh-CN" altLang="en-US" dirty="0"/>
          </a:p>
        </p:txBody>
      </p:sp>
    </p:spTree>
    <p:extLst>
      <p:ext uri="{BB962C8B-B14F-4D97-AF65-F5344CB8AC3E}">
        <p14:creationId xmlns:p14="http://schemas.microsoft.com/office/powerpoint/2010/main" val="13595573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 Emulate “</a:t>
            </a:r>
            <a:r>
              <a:rPr lang="en-US" altLang="zh-CN" dirty="0" err="1" smtClean="0"/>
              <a:t>movl</a:t>
            </a:r>
            <a:r>
              <a:rPr lang="en-US" altLang="zh-CN" dirty="0" smtClean="0"/>
              <a:t> xxx, %%cr3”</a:t>
            </a:r>
            <a:endParaRPr lang="zh-CN" altLang="en-US" dirty="0"/>
          </a:p>
        </p:txBody>
      </p:sp>
      <p:grpSp>
        <p:nvGrpSpPr>
          <p:cNvPr id="21" name="组合 20"/>
          <p:cNvGrpSpPr/>
          <p:nvPr/>
        </p:nvGrpSpPr>
        <p:grpSpPr>
          <a:xfrm>
            <a:off x="856629" y="1621086"/>
            <a:ext cx="7877302" cy="4353356"/>
            <a:chOff x="1096115" y="1947657"/>
            <a:chExt cx="7877302" cy="4353356"/>
          </a:xfrm>
        </p:grpSpPr>
        <p:cxnSp>
          <p:nvCxnSpPr>
            <p:cNvPr id="5" name="直接连接符 4"/>
            <p:cNvCxnSpPr/>
            <p:nvPr/>
          </p:nvCxnSpPr>
          <p:spPr>
            <a:xfrm>
              <a:off x="3287486" y="2619050"/>
              <a:ext cx="36285" cy="3178629"/>
            </a:xfrm>
            <a:prstGeom prst="line">
              <a:avLst/>
            </a:prstGeom>
          </p:spPr>
          <p:style>
            <a:lnRef idx="3">
              <a:schemeClr val="dk1"/>
            </a:lnRef>
            <a:fillRef idx="0">
              <a:schemeClr val="dk1"/>
            </a:fillRef>
            <a:effectRef idx="2">
              <a:schemeClr val="dk1"/>
            </a:effectRef>
            <a:fontRef idx="minor">
              <a:schemeClr val="tx1"/>
            </a:fontRef>
          </p:style>
        </p:cxnSp>
        <p:cxnSp>
          <p:nvCxnSpPr>
            <p:cNvPr id="6" name="直接连接符 5"/>
            <p:cNvCxnSpPr/>
            <p:nvPr/>
          </p:nvCxnSpPr>
          <p:spPr>
            <a:xfrm flipH="1">
              <a:off x="6531428" y="2359646"/>
              <a:ext cx="30823" cy="3438032"/>
            </a:xfrm>
            <a:prstGeom prst="line">
              <a:avLst/>
            </a:prstGeom>
          </p:spPr>
          <p:style>
            <a:lnRef idx="3">
              <a:schemeClr val="dk1"/>
            </a:lnRef>
            <a:fillRef idx="0">
              <a:schemeClr val="dk1"/>
            </a:fillRef>
            <a:effectRef idx="2">
              <a:schemeClr val="dk1"/>
            </a:effectRef>
            <a:fontRef idx="minor">
              <a:schemeClr val="tx1"/>
            </a:fontRef>
          </p:style>
        </p:cxnSp>
        <p:sp>
          <p:nvSpPr>
            <p:cNvPr id="7" name="文本框 6"/>
            <p:cNvSpPr txBox="1"/>
            <p:nvPr/>
          </p:nvSpPr>
          <p:spPr>
            <a:xfrm>
              <a:off x="2688333" y="1947657"/>
              <a:ext cx="1226618" cy="369332"/>
            </a:xfrm>
            <a:prstGeom prst="rect">
              <a:avLst/>
            </a:prstGeom>
            <a:noFill/>
          </p:spPr>
          <p:txBody>
            <a:bodyPr wrap="none" rtlCol="0">
              <a:spAutoFit/>
            </a:bodyPr>
            <a:lstStyle/>
            <a:p>
              <a:r>
                <a:rPr lang="en-US" altLang="zh-CN" dirty="0" smtClean="0"/>
                <a:t>Guest OS</a:t>
              </a:r>
              <a:endParaRPr lang="zh-CN" altLang="en-US" dirty="0"/>
            </a:p>
          </p:txBody>
        </p:sp>
        <p:sp>
          <p:nvSpPr>
            <p:cNvPr id="8" name="文本框 7"/>
            <p:cNvSpPr txBox="1"/>
            <p:nvPr/>
          </p:nvSpPr>
          <p:spPr>
            <a:xfrm>
              <a:off x="6042392" y="1947657"/>
              <a:ext cx="769763" cy="369332"/>
            </a:xfrm>
            <a:prstGeom prst="rect">
              <a:avLst/>
            </a:prstGeom>
            <a:noFill/>
          </p:spPr>
          <p:txBody>
            <a:bodyPr wrap="none" rtlCol="0">
              <a:spAutoFit/>
            </a:bodyPr>
            <a:lstStyle/>
            <a:p>
              <a:r>
                <a:rPr lang="en-US" altLang="zh-CN" dirty="0" smtClean="0"/>
                <a:t>VMM</a:t>
              </a:r>
              <a:endParaRPr lang="zh-CN" altLang="en-US" dirty="0"/>
            </a:p>
          </p:txBody>
        </p:sp>
        <p:cxnSp>
          <p:nvCxnSpPr>
            <p:cNvPr id="10" name="直接箭头连接符 9"/>
            <p:cNvCxnSpPr/>
            <p:nvPr/>
          </p:nvCxnSpPr>
          <p:spPr>
            <a:xfrm>
              <a:off x="3305628" y="3156857"/>
              <a:ext cx="3189514" cy="44268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1" name="文本框 10"/>
            <p:cNvSpPr txBox="1"/>
            <p:nvPr/>
          </p:nvSpPr>
          <p:spPr>
            <a:xfrm>
              <a:off x="1096115" y="2828359"/>
              <a:ext cx="2300228" cy="584775"/>
            </a:xfrm>
            <a:prstGeom prst="rect">
              <a:avLst/>
            </a:prstGeom>
            <a:noFill/>
          </p:spPr>
          <p:txBody>
            <a:bodyPr wrap="square" rtlCol="0">
              <a:spAutoFit/>
            </a:bodyPr>
            <a:lstStyle/>
            <a:p>
              <a:r>
                <a:rPr lang="en-US" altLang="zh-CN" sz="1600" dirty="0" smtClean="0"/>
                <a:t>“</a:t>
              </a:r>
              <a:r>
                <a:rPr lang="en-US" altLang="zh-CN" sz="1600" dirty="0" err="1" smtClean="0"/>
                <a:t>movl</a:t>
              </a:r>
              <a:r>
                <a:rPr lang="en-US" altLang="zh-CN" sz="1600" dirty="0" smtClean="0"/>
                <a:t> xxx, %%cr3” is a sensitive instruction</a:t>
              </a:r>
              <a:endParaRPr lang="zh-CN" altLang="en-US" sz="1600" dirty="0"/>
            </a:p>
          </p:txBody>
        </p:sp>
        <p:sp>
          <p:nvSpPr>
            <p:cNvPr id="12" name="文本框 11"/>
            <p:cNvSpPr txBox="1"/>
            <p:nvPr/>
          </p:nvSpPr>
          <p:spPr>
            <a:xfrm>
              <a:off x="4560709" y="3043802"/>
              <a:ext cx="646331" cy="369332"/>
            </a:xfrm>
            <a:prstGeom prst="rect">
              <a:avLst/>
            </a:prstGeom>
            <a:noFill/>
          </p:spPr>
          <p:txBody>
            <a:bodyPr wrap="none" rtlCol="0">
              <a:spAutoFit/>
            </a:bodyPr>
            <a:lstStyle/>
            <a:p>
              <a:r>
                <a:rPr lang="en-US" altLang="zh-CN" dirty="0" smtClean="0"/>
                <a:t>trap</a:t>
              </a:r>
              <a:endParaRPr lang="zh-CN" altLang="en-US" dirty="0"/>
            </a:p>
          </p:txBody>
        </p:sp>
        <p:sp>
          <p:nvSpPr>
            <p:cNvPr id="13" name="文本框 12"/>
            <p:cNvSpPr txBox="1"/>
            <p:nvPr/>
          </p:nvSpPr>
          <p:spPr>
            <a:xfrm>
              <a:off x="6665645" y="3599543"/>
              <a:ext cx="2307772" cy="1569660"/>
            </a:xfrm>
            <a:prstGeom prst="rect">
              <a:avLst/>
            </a:prstGeom>
            <a:noFill/>
          </p:spPr>
          <p:txBody>
            <a:bodyPr wrap="square" rtlCol="0">
              <a:spAutoFit/>
            </a:bodyPr>
            <a:lstStyle/>
            <a:p>
              <a:pPr marL="342900" indent="-342900">
                <a:buFont typeface="+mj-lt"/>
                <a:buAutoNum type="arabicPeriod"/>
              </a:pPr>
              <a:r>
                <a:rPr lang="en-US" altLang="zh-CN" sz="1200" dirty="0"/>
                <a:t>D</a:t>
              </a:r>
              <a:r>
                <a:rPr lang="en-US" altLang="zh-CN" sz="1200" dirty="0" smtClean="0"/>
                <a:t>o some security check</a:t>
              </a:r>
            </a:p>
            <a:p>
              <a:pPr marL="342900" indent="-342900">
                <a:buFont typeface="+mj-lt"/>
                <a:buAutoNum type="arabicPeriod"/>
              </a:pPr>
              <a:r>
                <a:rPr lang="en-US" altLang="zh-CN" sz="1200" dirty="0" smtClean="0"/>
                <a:t>Find the cached shadow page table if exist or build a new shadow page table if it’s a new process</a:t>
              </a:r>
            </a:p>
            <a:p>
              <a:pPr marL="342900" indent="-342900">
                <a:buFont typeface="+mj-lt"/>
                <a:buAutoNum type="arabicPeriod"/>
              </a:pPr>
              <a:r>
                <a:rPr lang="en-US" altLang="zh-CN" sz="1200" dirty="0" smtClean="0"/>
                <a:t>Add %%</a:t>
              </a:r>
              <a:r>
                <a:rPr lang="en-US" altLang="zh-CN" sz="1200" dirty="0" err="1" smtClean="0"/>
                <a:t>eip</a:t>
              </a:r>
              <a:r>
                <a:rPr lang="en-US" altLang="zh-CN" sz="1200" dirty="0" smtClean="0"/>
                <a:t> by instruction length</a:t>
              </a:r>
            </a:p>
          </p:txBody>
        </p:sp>
        <p:cxnSp>
          <p:nvCxnSpPr>
            <p:cNvPr id="14" name="直接箭头连接符 13"/>
            <p:cNvCxnSpPr/>
            <p:nvPr/>
          </p:nvCxnSpPr>
          <p:spPr>
            <a:xfrm flipH="1">
              <a:off x="3290827" y="4664991"/>
              <a:ext cx="3207657" cy="72130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6" name="文本框 15"/>
            <p:cNvSpPr txBox="1"/>
            <p:nvPr/>
          </p:nvSpPr>
          <p:spPr>
            <a:xfrm>
              <a:off x="3484001" y="4550584"/>
              <a:ext cx="2255746" cy="369332"/>
            </a:xfrm>
            <a:prstGeom prst="rect">
              <a:avLst/>
            </a:prstGeom>
            <a:noFill/>
          </p:spPr>
          <p:txBody>
            <a:bodyPr wrap="none" rtlCol="0">
              <a:spAutoFit/>
            </a:bodyPr>
            <a:lstStyle/>
            <a:p>
              <a:pPr algn="r"/>
              <a:r>
                <a:rPr lang="en-US" altLang="zh-CN" dirty="0" smtClean="0"/>
                <a:t>Resume execution</a:t>
              </a:r>
              <a:endParaRPr lang="zh-CN" altLang="en-US" dirty="0"/>
            </a:p>
          </p:txBody>
        </p:sp>
        <p:sp>
          <p:nvSpPr>
            <p:cNvPr id="17" name="右箭头 16"/>
            <p:cNvSpPr/>
            <p:nvPr/>
          </p:nvSpPr>
          <p:spPr>
            <a:xfrm rot="5400000">
              <a:off x="2866214" y="2631675"/>
              <a:ext cx="870857" cy="15617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8" name="右箭头 17"/>
            <p:cNvSpPr/>
            <p:nvPr/>
          </p:nvSpPr>
          <p:spPr>
            <a:xfrm rot="5400000">
              <a:off x="2888342" y="5787499"/>
              <a:ext cx="870857" cy="15617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0" name="文本框 19"/>
            <p:cNvSpPr txBox="1"/>
            <p:nvPr/>
          </p:nvSpPr>
          <p:spPr>
            <a:xfrm>
              <a:off x="1669430" y="5534585"/>
              <a:ext cx="2300228" cy="584775"/>
            </a:xfrm>
            <a:prstGeom prst="rect">
              <a:avLst/>
            </a:prstGeom>
            <a:noFill/>
          </p:spPr>
          <p:txBody>
            <a:bodyPr wrap="square" rtlCol="0">
              <a:spAutoFit/>
            </a:bodyPr>
            <a:lstStyle/>
            <a:p>
              <a:r>
                <a:rPr lang="en-US" altLang="zh-CN" sz="1600" dirty="0"/>
                <a:t>e</a:t>
              </a:r>
              <a:r>
                <a:rPr lang="en-US" altLang="zh-CN" sz="1600" dirty="0" smtClean="0"/>
                <a:t>xecute next instruction</a:t>
              </a:r>
              <a:endParaRPr lang="zh-CN" altLang="en-US" sz="1600" dirty="0"/>
            </a:p>
          </p:txBody>
        </p:sp>
      </p:grpSp>
    </p:spTree>
    <p:extLst>
      <p:ext uri="{BB962C8B-B14F-4D97-AF65-F5344CB8AC3E}">
        <p14:creationId xmlns:p14="http://schemas.microsoft.com/office/powerpoint/2010/main" val="17074372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 Why VMM needs two SPT</a:t>
            </a:r>
            <a:endParaRPr lang="zh-CN" altLang="en-US" dirty="0"/>
          </a:p>
        </p:txBody>
      </p:sp>
      <p:sp>
        <p:nvSpPr>
          <p:cNvPr id="3" name="内容占位符 2"/>
          <p:cNvSpPr>
            <a:spLocks noGrp="1"/>
          </p:cNvSpPr>
          <p:nvPr>
            <p:ph idx="1"/>
          </p:nvPr>
        </p:nvSpPr>
        <p:spPr/>
        <p:txBody>
          <a:bodyPr/>
          <a:lstStyle/>
          <a:p>
            <a:r>
              <a:rPr lang="en-US" altLang="zh-CN" dirty="0" smtClean="0"/>
              <a:t>Why there is one PT for one process in normal OS?</a:t>
            </a:r>
          </a:p>
          <a:p>
            <a:r>
              <a:rPr lang="en-US" altLang="zh-CN" dirty="0" smtClean="0"/>
              <a:t>Guest code and kernel code run in different privilege level. “U” bit in PTE protects kernel-only pages from access by user code.</a:t>
            </a:r>
          </a:p>
          <a:p>
            <a:endParaRPr lang="en-US" altLang="zh-CN" dirty="0"/>
          </a:p>
          <a:p>
            <a:r>
              <a:rPr lang="en-US" altLang="zh-CN" dirty="0" smtClean="0"/>
              <a:t>However, in virtualized environment, guest user and guest kernel both run in ring3. The VMM must provide one SPT for guest user with guest kernel portion wiped.</a:t>
            </a:r>
            <a:endParaRPr lang="zh-CN" altLang="en-US" dirty="0"/>
          </a:p>
        </p:txBody>
      </p:sp>
    </p:spTree>
    <p:extLst>
      <p:ext uri="{BB962C8B-B14F-4D97-AF65-F5344CB8AC3E}">
        <p14:creationId xmlns:p14="http://schemas.microsoft.com/office/powerpoint/2010/main" val="80634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 Fill in two SPTs</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498292160"/>
              </p:ext>
            </p:extLst>
          </p:nvPr>
        </p:nvGraphicFramePr>
        <p:xfrm>
          <a:off x="651354" y="2217101"/>
          <a:ext cx="3544865" cy="3131511"/>
        </p:xfrm>
        <a:graphic>
          <a:graphicData uri="http://schemas.openxmlformats.org/drawingml/2006/table">
            <a:tbl>
              <a:tblPr firstRow="1" firstCol="1" bandRow="1">
                <a:tableStyleId>{5940675A-B579-460E-94D1-54222C63F5DA}</a:tableStyleId>
              </a:tblPr>
              <a:tblGrid>
                <a:gridCol w="826717"/>
                <a:gridCol w="864296"/>
                <a:gridCol w="626302"/>
                <a:gridCol w="601249"/>
                <a:gridCol w="626301"/>
              </a:tblGrid>
              <a:tr h="764671">
                <a:tc>
                  <a:txBody>
                    <a:bodyPr/>
                    <a:lstStyle/>
                    <a:p>
                      <a:pPr indent="266700" algn="ctr">
                        <a:spcAft>
                          <a:spcPts val="0"/>
                        </a:spcAft>
                      </a:pPr>
                      <a:r>
                        <a:rPr lang="en-US" sz="2000" kern="100" dirty="0" smtClean="0">
                          <a:effectLst/>
                          <a:latin typeface="Arial" panose="020B0604020202020204" pitchFamily="34" charset="0"/>
                          <a:cs typeface="Arial" panose="020B0604020202020204" pitchFamily="34" charset="0"/>
                        </a:rPr>
                        <a:t>VP</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dirty="0" smtClean="0">
                          <a:effectLst/>
                          <a:latin typeface="Arial" panose="020B0604020202020204" pitchFamily="34" charset="0"/>
                          <a:cs typeface="Arial" panose="020B0604020202020204" pitchFamily="34" charset="0"/>
                        </a:rPr>
                        <a:t>PP</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P</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W</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U</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473368">
                <a:tc>
                  <a:txBody>
                    <a:bodyPr/>
                    <a:lstStyle/>
                    <a:p>
                      <a:pPr indent="266700" algn="ctr">
                        <a:spcAft>
                          <a:spcPts val="0"/>
                        </a:spcAft>
                      </a:pPr>
                      <a:r>
                        <a:rPr lang="en-US" sz="2000" kern="100" dirty="0">
                          <a:effectLst/>
                          <a:latin typeface="Arial" panose="020B0604020202020204" pitchFamily="34" charset="0"/>
                          <a:cs typeface="Arial" panose="020B0604020202020204" pitchFamily="34" charset="0"/>
                        </a:rPr>
                        <a:t>0</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5</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dirty="0">
                          <a:effectLst/>
                          <a:latin typeface="Arial" panose="020B0604020202020204" pitchFamily="34" charset="0"/>
                          <a:cs typeface="Arial" panose="020B0604020202020204" pitchFamily="34" charset="0"/>
                        </a:rPr>
                        <a:t>1</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1</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1</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473368">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1</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dirty="0">
                          <a:effectLst/>
                          <a:latin typeface="Arial" panose="020B0604020202020204" pitchFamily="34" charset="0"/>
                          <a:cs typeface="Arial" panose="020B0604020202020204" pitchFamily="34" charset="0"/>
                        </a:rPr>
                        <a:t>9</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0</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1</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1</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473368">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2</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dirty="0">
                          <a:effectLst/>
                          <a:latin typeface="Arial" panose="020B0604020202020204" pitchFamily="34" charset="0"/>
                          <a:cs typeface="Arial" panose="020B0604020202020204" pitchFamily="34" charset="0"/>
                        </a:rPr>
                        <a:t>11</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1</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0</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1</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473368">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3</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dirty="0">
                          <a:effectLst/>
                          <a:latin typeface="Arial" panose="020B0604020202020204" pitchFamily="34" charset="0"/>
                          <a:cs typeface="Arial" panose="020B0604020202020204" pitchFamily="34" charset="0"/>
                        </a:rPr>
                        <a:t>4</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dirty="0">
                          <a:effectLst/>
                          <a:latin typeface="Arial" panose="020B0604020202020204" pitchFamily="34" charset="0"/>
                          <a:cs typeface="Arial" panose="020B0604020202020204" pitchFamily="34" charset="0"/>
                        </a:rPr>
                        <a:t>1</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dirty="0">
                          <a:effectLst/>
                          <a:latin typeface="Arial" panose="020B0604020202020204" pitchFamily="34" charset="0"/>
                          <a:cs typeface="Arial" panose="020B0604020202020204" pitchFamily="34" charset="0"/>
                        </a:rPr>
                        <a:t>1</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0</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473368">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4</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7</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a:effectLst/>
                          <a:latin typeface="Arial" panose="020B0604020202020204" pitchFamily="34" charset="0"/>
                          <a:cs typeface="Arial" panose="020B0604020202020204" pitchFamily="34" charset="0"/>
                        </a:rPr>
                        <a:t>1</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dirty="0">
                          <a:effectLst/>
                          <a:latin typeface="Arial" panose="020B0604020202020204" pitchFamily="34" charset="0"/>
                          <a:cs typeface="Arial" panose="020B0604020202020204" pitchFamily="34" charset="0"/>
                        </a:rPr>
                        <a:t>1</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000" kern="100" dirty="0">
                          <a:effectLst/>
                          <a:latin typeface="Arial" panose="020B0604020202020204" pitchFamily="34" charset="0"/>
                          <a:cs typeface="Arial" panose="020B0604020202020204" pitchFamily="34" charset="0"/>
                        </a:rPr>
                        <a:t>0</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443468627"/>
              </p:ext>
            </p:extLst>
          </p:nvPr>
        </p:nvGraphicFramePr>
        <p:xfrm>
          <a:off x="4809995" y="2393516"/>
          <a:ext cx="4087660" cy="2796540"/>
        </p:xfrm>
        <a:graphic>
          <a:graphicData uri="http://schemas.openxmlformats.org/drawingml/2006/table">
            <a:tbl>
              <a:tblPr firstRow="1" firstCol="1" bandRow="1">
                <a:tableStyleId>{5940675A-B579-460E-94D1-54222C63F5DA}</a:tableStyleId>
              </a:tblPr>
              <a:tblGrid>
                <a:gridCol w="2043830"/>
                <a:gridCol w="2043830"/>
              </a:tblGrid>
              <a:tr h="771460">
                <a:tc>
                  <a:txBody>
                    <a:bodyPr/>
                    <a:lstStyle/>
                    <a:p>
                      <a:pPr algn="ctr">
                        <a:spcAft>
                          <a:spcPts val="0"/>
                        </a:spcAft>
                      </a:pPr>
                      <a:r>
                        <a:rPr lang="en-US" sz="2000" kern="100" dirty="0">
                          <a:effectLst/>
                          <a:latin typeface="Arial" panose="020B0604020202020204" pitchFamily="34" charset="0"/>
                          <a:cs typeface="Arial" panose="020B0604020202020204" pitchFamily="34" charset="0"/>
                        </a:rPr>
                        <a:t>Guest </a:t>
                      </a:r>
                      <a:r>
                        <a:rPr lang="en-US" sz="2000" kern="100" dirty="0" err="1">
                          <a:effectLst/>
                          <a:latin typeface="Arial" panose="020B0604020202020204" pitchFamily="34" charset="0"/>
                          <a:cs typeface="Arial" panose="020B0604020202020204" pitchFamily="34" charset="0"/>
                        </a:rPr>
                        <a:t>Phys</a:t>
                      </a:r>
                      <a:r>
                        <a:rPr lang="en-US" sz="2000" kern="100" dirty="0">
                          <a:effectLst/>
                          <a:latin typeface="Arial" panose="020B0604020202020204" pitchFamily="34" charset="0"/>
                          <a:cs typeface="Arial" panose="020B0604020202020204" pitchFamily="34" charset="0"/>
                        </a:rPr>
                        <a:t> Page</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2000" kern="100" dirty="0">
                          <a:effectLst/>
                          <a:latin typeface="Arial" panose="020B0604020202020204" pitchFamily="34" charset="0"/>
                          <a:cs typeface="Arial" panose="020B0604020202020204" pitchFamily="34" charset="0"/>
                        </a:rPr>
                        <a:t>Host </a:t>
                      </a:r>
                      <a:r>
                        <a:rPr lang="en-US" sz="2000" kern="100" dirty="0" err="1">
                          <a:effectLst/>
                          <a:latin typeface="Arial" panose="020B0604020202020204" pitchFamily="34" charset="0"/>
                          <a:cs typeface="Arial" panose="020B0604020202020204" pitchFamily="34" charset="0"/>
                        </a:rPr>
                        <a:t>Phys</a:t>
                      </a:r>
                      <a:r>
                        <a:rPr lang="en-US" sz="2000" kern="100" dirty="0">
                          <a:effectLst/>
                          <a:latin typeface="Arial" panose="020B0604020202020204" pitchFamily="34" charset="0"/>
                          <a:cs typeface="Arial" panose="020B0604020202020204" pitchFamily="34" charset="0"/>
                        </a:rPr>
                        <a:t> page</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405016">
                <a:tc>
                  <a:txBody>
                    <a:bodyPr/>
                    <a:lstStyle/>
                    <a:p>
                      <a:pPr algn="ctr">
                        <a:spcAft>
                          <a:spcPts val="0"/>
                        </a:spcAft>
                      </a:pPr>
                      <a:r>
                        <a:rPr lang="en-US" sz="2000" kern="100" dirty="0">
                          <a:effectLst/>
                          <a:latin typeface="Arial" panose="020B0604020202020204" pitchFamily="34" charset="0"/>
                          <a:cs typeface="Arial" panose="020B0604020202020204" pitchFamily="34" charset="0"/>
                        </a:rPr>
                        <a:t>4</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2000" kern="100" dirty="0">
                          <a:effectLst/>
                          <a:latin typeface="Arial" panose="020B0604020202020204" pitchFamily="34" charset="0"/>
                          <a:cs typeface="Arial" panose="020B0604020202020204" pitchFamily="34" charset="0"/>
                        </a:rPr>
                        <a:t>6</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405016">
                <a:tc>
                  <a:txBody>
                    <a:bodyPr/>
                    <a:lstStyle/>
                    <a:p>
                      <a:pPr algn="ctr">
                        <a:spcAft>
                          <a:spcPts val="0"/>
                        </a:spcAft>
                      </a:pPr>
                      <a:r>
                        <a:rPr lang="en-US" sz="2000" kern="100" dirty="0">
                          <a:effectLst/>
                          <a:latin typeface="Arial" panose="020B0604020202020204" pitchFamily="34" charset="0"/>
                          <a:cs typeface="Arial" panose="020B0604020202020204" pitchFamily="34" charset="0"/>
                        </a:rPr>
                        <a:t>5</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2000" kern="100">
                          <a:effectLst/>
                          <a:latin typeface="Arial" panose="020B0604020202020204" pitchFamily="34" charset="0"/>
                          <a:cs typeface="Arial" panose="020B0604020202020204" pitchFamily="34" charset="0"/>
                        </a:rPr>
                        <a:t>2</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405016">
                <a:tc>
                  <a:txBody>
                    <a:bodyPr/>
                    <a:lstStyle/>
                    <a:p>
                      <a:pPr algn="ctr">
                        <a:spcAft>
                          <a:spcPts val="0"/>
                        </a:spcAft>
                      </a:pPr>
                      <a:r>
                        <a:rPr lang="en-US" sz="2000" kern="100">
                          <a:effectLst/>
                          <a:latin typeface="Arial" panose="020B0604020202020204" pitchFamily="34" charset="0"/>
                          <a:cs typeface="Arial" panose="020B0604020202020204" pitchFamily="34" charset="0"/>
                        </a:rPr>
                        <a:t>6</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2000" kern="100" dirty="0">
                          <a:effectLst/>
                          <a:latin typeface="Arial" panose="020B0604020202020204" pitchFamily="34" charset="0"/>
                          <a:cs typeface="Arial" panose="020B0604020202020204" pitchFamily="34" charset="0"/>
                        </a:rPr>
                        <a:t>4</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405016">
                <a:tc>
                  <a:txBody>
                    <a:bodyPr/>
                    <a:lstStyle/>
                    <a:p>
                      <a:pPr algn="ctr">
                        <a:spcAft>
                          <a:spcPts val="0"/>
                        </a:spcAft>
                      </a:pPr>
                      <a:r>
                        <a:rPr lang="en-US" sz="2000" kern="100">
                          <a:effectLst/>
                          <a:latin typeface="Arial" panose="020B0604020202020204" pitchFamily="34" charset="0"/>
                          <a:cs typeface="Arial" panose="020B0604020202020204" pitchFamily="34" charset="0"/>
                        </a:rPr>
                        <a:t>7</a:t>
                      </a:r>
                      <a:endParaRPr lang="zh-CN" sz="20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2000" kern="100" dirty="0">
                          <a:effectLst/>
                          <a:latin typeface="Arial" panose="020B0604020202020204" pitchFamily="34" charset="0"/>
                          <a:cs typeface="Arial" panose="020B0604020202020204" pitchFamily="34" charset="0"/>
                        </a:rPr>
                        <a:t>3</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405016">
                <a:tc>
                  <a:txBody>
                    <a:bodyPr/>
                    <a:lstStyle/>
                    <a:p>
                      <a:pPr algn="ctr">
                        <a:spcAft>
                          <a:spcPts val="0"/>
                        </a:spcAft>
                      </a:pPr>
                      <a:r>
                        <a:rPr lang="en-US" sz="2000" kern="100" dirty="0">
                          <a:effectLst/>
                          <a:latin typeface="Arial" panose="020B0604020202020204" pitchFamily="34" charset="0"/>
                          <a:cs typeface="Arial" panose="020B0604020202020204" pitchFamily="34" charset="0"/>
                        </a:rPr>
                        <a:t>11</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algn="ctr">
                        <a:spcAft>
                          <a:spcPts val="0"/>
                        </a:spcAft>
                      </a:pPr>
                      <a:r>
                        <a:rPr lang="en-US" sz="2000" kern="100" dirty="0">
                          <a:effectLst/>
                          <a:latin typeface="Arial" panose="020B0604020202020204" pitchFamily="34" charset="0"/>
                          <a:cs typeface="Arial" panose="020B0604020202020204" pitchFamily="34" charset="0"/>
                        </a:rPr>
                        <a:t>8</a:t>
                      </a:r>
                      <a:endParaRPr lang="zh-CN" sz="20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bl>
          </a:graphicData>
        </a:graphic>
      </p:graphicFrame>
    </p:spTree>
    <p:extLst>
      <p:ext uri="{BB962C8B-B14F-4D97-AF65-F5344CB8AC3E}">
        <p14:creationId xmlns:p14="http://schemas.microsoft.com/office/powerpoint/2010/main" val="1481583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a:t>
            </a:r>
            <a:r>
              <a:rPr lang="en-US" altLang="zh-CN" dirty="0" smtClean="0"/>
              <a:t>Guest user SPT</a:t>
            </a:r>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801550302"/>
              </p:ext>
            </p:extLst>
          </p:nvPr>
        </p:nvGraphicFramePr>
        <p:xfrm>
          <a:off x="1589601" y="1905000"/>
          <a:ext cx="6589198" cy="4419600"/>
        </p:xfrm>
        <a:graphic>
          <a:graphicData uri="http://schemas.openxmlformats.org/drawingml/2006/table">
            <a:tbl>
              <a:tblPr firstRow="1" firstCol="1" bandRow="1">
                <a:tableStyleId>{5940675A-B579-460E-94D1-54222C63F5DA}</a:tableStyleId>
              </a:tblPr>
              <a:tblGrid>
                <a:gridCol w="1963549"/>
                <a:gridCol w="2121673"/>
                <a:gridCol w="802632"/>
                <a:gridCol w="850672"/>
                <a:gridCol w="850672"/>
              </a:tblGrid>
              <a:tr h="1079205">
                <a:tc>
                  <a:txBody>
                    <a:bodyPr/>
                    <a:lstStyle/>
                    <a:p>
                      <a:pPr indent="266700" algn="ctr">
                        <a:spcAft>
                          <a:spcPts val="0"/>
                        </a:spcAft>
                      </a:pPr>
                      <a:r>
                        <a:rPr lang="en-US" sz="2400" kern="100" dirty="0" err="1">
                          <a:effectLst/>
                        </a:rPr>
                        <a:t>Virt</a:t>
                      </a:r>
                      <a:r>
                        <a:rPr lang="en-US" sz="2400" kern="100" dirty="0">
                          <a:effectLst/>
                        </a:rPr>
                        <a:t> Page</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err="1">
                          <a:effectLst/>
                        </a:rPr>
                        <a:t>Phys</a:t>
                      </a:r>
                      <a:r>
                        <a:rPr lang="en-US" sz="2400" kern="100" dirty="0">
                          <a:effectLst/>
                        </a:rPr>
                        <a:t> Page</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P</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W</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U</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668079">
                <a:tc>
                  <a:txBody>
                    <a:bodyPr/>
                    <a:lstStyle/>
                    <a:p>
                      <a:pPr indent="266700" algn="ctr">
                        <a:spcAft>
                          <a:spcPts val="0"/>
                        </a:spcAft>
                      </a:pPr>
                      <a:r>
                        <a:rPr lang="en-US" sz="2400" kern="100" dirty="0">
                          <a:effectLst/>
                        </a:rPr>
                        <a:t>0</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2</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1</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1</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1</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668079">
                <a:tc>
                  <a:txBody>
                    <a:bodyPr/>
                    <a:lstStyle/>
                    <a:p>
                      <a:pPr indent="266700" algn="ctr">
                        <a:spcAft>
                          <a:spcPts val="0"/>
                        </a:spcAft>
                      </a:pPr>
                      <a:r>
                        <a:rPr lang="en-US" sz="2400" kern="100">
                          <a:effectLst/>
                        </a:rPr>
                        <a:t>1</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a:effectLst/>
                        </a:rPr>
                        <a:t>-</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0</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668079">
                <a:tc>
                  <a:txBody>
                    <a:bodyPr/>
                    <a:lstStyle/>
                    <a:p>
                      <a:pPr indent="266700" algn="ctr">
                        <a:spcAft>
                          <a:spcPts val="0"/>
                        </a:spcAft>
                      </a:pPr>
                      <a:r>
                        <a:rPr lang="en-US" sz="2400" kern="100">
                          <a:effectLst/>
                        </a:rPr>
                        <a:t>2</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a:effectLst/>
                        </a:rPr>
                        <a:t>8</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a:effectLst/>
                        </a:rPr>
                        <a:t>1</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0</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1</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668079">
                <a:tc>
                  <a:txBody>
                    <a:bodyPr/>
                    <a:lstStyle/>
                    <a:p>
                      <a:pPr indent="266700" algn="ctr">
                        <a:spcAft>
                          <a:spcPts val="0"/>
                        </a:spcAft>
                      </a:pPr>
                      <a:r>
                        <a:rPr lang="en-US" sz="2400" kern="100">
                          <a:effectLst/>
                        </a:rPr>
                        <a:t>3</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6</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66675" algn="just">
                        <a:spcAft>
                          <a:spcPts val="0"/>
                        </a:spcAft>
                      </a:pPr>
                      <a:r>
                        <a:rPr lang="en-US" sz="2400" kern="100" dirty="0" smtClean="0">
                          <a:effectLst/>
                        </a:rPr>
                        <a:t>    </a:t>
                      </a:r>
                      <a:r>
                        <a:rPr lang="en-US" sz="2400" kern="100" dirty="0" smtClean="0">
                          <a:solidFill>
                            <a:srgbClr val="FF0000"/>
                          </a:solidFill>
                          <a:effectLst/>
                        </a:rPr>
                        <a:t>0</a:t>
                      </a:r>
                      <a:endParaRPr lang="zh-CN" sz="2400" kern="1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a:effectLst/>
                        </a:rPr>
                        <a:t>-</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r h="668079">
                <a:tc>
                  <a:txBody>
                    <a:bodyPr/>
                    <a:lstStyle/>
                    <a:p>
                      <a:pPr indent="266700" algn="ctr">
                        <a:spcAft>
                          <a:spcPts val="0"/>
                        </a:spcAft>
                      </a:pPr>
                      <a:r>
                        <a:rPr lang="en-US" sz="2400" kern="100">
                          <a:effectLst/>
                        </a:rPr>
                        <a:t>4</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3</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a:solidFill>
                            <a:srgbClr val="FF0000"/>
                          </a:solidFill>
                          <a:effectLst/>
                        </a:rPr>
                        <a:t>0</a:t>
                      </a:r>
                      <a:endParaRPr lang="zh-CN" sz="2400" kern="1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a:effectLst/>
                        </a:rPr>
                        <a:t>-</a:t>
                      </a:r>
                      <a:endParaRPr lang="zh-CN" sz="2400" kern="10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a:txBody>
                    <a:bodyPr/>
                    <a:lstStyle/>
                    <a:p>
                      <a:pPr indent="266700" algn="ctr">
                        <a:spcAft>
                          <a:spcPts val="0"/>
                        </a:spcAft>
                      </a:pPr>
                      <a:r>
                        <a:rPr lang="en-US" sz="2400" kern="100" dirty="0">
                          <a:effectLst/>
                        </a:rPr>
                        <a:t>-</a:t>
                      </a:r>
                      <a:endParaRPr lang="zh-CN" sz="24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r>
            </a:tbl>
          </a:graphicData>
        </a:graphic>
      </p:graphicFrame>
    </p:spTree>
    <p:extLst>
      <p:ext uri="{BB962C8B-B14F-4D97-AF65-F5344CB8AC3E}">
        <p14:creationId xmlns:p14="http://schemas.microsoft.com/office/powerpoint/2010/main" val="2095944612"/>
      </p:ext>
    </p:extLst>
  </p:cSld>
  <p:clrMapOvr>
    <a:masterClrMapping/>
  </p:clrMapOvr>
</p:sld>
</file>

<file path=ppt/theme/theme1.xml><?xml version="1.0" encoding="utf-8"?>
<a:theme xmlns:a="http://schemas.openxmlformats.org/drawingml/2006/main" name="丝状">
  <a:themeElements>
    <a:clrScheme name="丝状">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丝状">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404</TotalTime>
  <Words>651</Words>
  <Application>Microsoft Office PowerPoint</Application>
  <PresentationFormat>全屏显示(4:3)</PresentationFormat>
  <Paragraphs>154</Paragraphs>
  <Slides>14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14</vt:i4>
      </vt:variant>
    </vt:vector>
  </HeadingPairs>
  <TitlesOfParts>
    <vt:vector size="20" baseType="lpstr">
      <vt:lpstr>宋体</vt:lpstr>
      <vt:lpstr>幼圆</vt:lpstr>
      <vt:lpstr>Arial</vt:lpstr>
      <vt:lpstr>Century Gothic</vt:lpstr>
      <vt:lpstr>Wingdings 3</vt:lpstr>
      <vt:lpstr>丝状</vt:lpstr>
      <vt:lpstr>Problem-3: Virtualization</vt:lpstr>
      <vt:lpstr>1 True/False</vt:lpstr>
      <vt:lpstr>1 True/False</vt:lpstr>
      <vt:lpstr>1 True/False</vt:lpstr>
      <vt:lpstr>1 True/False</vt:lpstr>
      <vt:lpstr>2 Emulate “movl xxx, %%cr3”</vt:lpstr>
      <vt:lpstr>3 Why VMM needs two SPT</vt:lpstr>
      <vt:lpstr>4 Fill in two SPTs</vt:lpstr>
      <vt:lpstr>4 Guest user SPT</vt:lpstr>
      <vt:lpstr>4 Guest kernel SPT</vt:lpstr>
      <vt:lpstr>5 How to save memory</vt:lpstr>
      <vt:lpstr>Page sharing: Scanning</vt:lpstr>
      <vt:lpstr>Page sharing: Match</vt:lpstr>
      <vt:lpstr>6 Fight with malicious OS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Problem-3: Virtualization</dc:title>
  <dc:creator>Tianxiang Miao</dc:creator>
  <cp:lastModifiedBy>Tianxiang Miao</cp:lastModifiedBy>
  <cp:revision>15</cp:revision>
  <dcterms:created xsi:type="dcterms:W3CDTF">2013-04-27T07:28:36Z</dcterms:created>
  <dcterms:modified xsi:type="dcterms:W3CDTF">2013-04-27T14:13:35Z</dcterms:modified>
</cp:coreProperties>
</file>