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1" r:id="rId3"/>
    <p:sldId id="257" r:id="rId4"/>
    <p:sldId id="258" r:id="rId5"/>
    <p:sldId id="261" r:id="rId6"/>
    <p:sldId id="262" r:id="rId7"/>
    <p:sldId id="263" r:id="rId8"/>
    <p:sldId id="264" r:id="rId9"/>
    <p:sldId id="265" r:id="rId10"/>
    <p:sldId id="282" r:id="rId11"/>
    <p:sldId id="259" r:id="rId12"/>
    <p:sldId id="276" r:id="rId13"/>
    <p:sldId id="277" r:id="rId14"/>
    <p:sldId id="278" r:id="rId15"/>
    <p:sldId id="279" r:id="rId16"/>
    <p:sldId id="280" r:id="rId17"/>
    <p:sldId id="283" r:id="rId18"/>
    <p:sldId id="285" r:id="rId19"/>
    <p:sldId id="286" r:id="rId20"/>
    <p:sldId id="266" r:id="rId21"/>
    <p:sldId id="267" r:id="rId22"/>
    <p:sldId id="268" r:id="rId23"/>
    <p:sldId id="270" r:id="rId24"/>
    <p:sldId id="271" r:id="rId25"/>
    <p:sldId id="272" r:id="rId26"/>
    <p:sldId id="273" r:id="rId27"/>
    <p:sldId id="275" r:id="rId28"/>
    <p:sldId id="274" r:id="rId29"/>
    <p:sldId id="284" r:id="rId30"/>
    <p:sldId id="269" r:id="rId3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26" d="100"/>
          <a:sy n="126" d="100"/>
        </p:scale>
        <p:origin x="-60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4/28/2013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4/28/2013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4/28/2013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4/28/2013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Concurrent Programming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WP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4876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Data structure in concurrent programming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ln>
            <a:noFill/>
          </a:ln>
        </p:spPr>
        <p:txBody>
          <a:bodyPr>
            <a:normAutofit/>
          </a:bodyPr>
          <a:lstStyle/>
          <a:p>
            <a:r>
              <a:rPr lang="en-US" dirty="0" smtClean="0"/>
              <a:t>Using explicit lock</a:t>
            </a:r>
          </a:p>
          <a:p>
            <a:endParaRPr lang="en-US" dirty="0"/>
          </a:p>
          <a:p>
            <a:r>
              <a:rPr lang="en-US" dirty="0" smtClean="0"/>
              <a:t>Lock free data structure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8562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Lock </a:t>
            </a:r>
            <a:r>
              <a:rPr lang="en-US" dirty="0"/>
              <a:t>F</a:t>
            </a:r>
            <a:r>
              <a:rPr lang="en-US" dirty="0" smtClean="0"/>
              <a:t>ree Queue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US" dirty="0"/>
              <a:t>void </a:t>
            </a:r>
            <a:r>
              <a:rPr lang="en-US" dirty="0" err="1"/>
              <a:t>enqueue</a:t>
            </a:r>
            <a:r>
              <a:rPr lang="en-US" dirty="0"/>
              <a:t>(</a:t>
            </a:r>
            <a:r>
              <a:rPr lang="en-US" dirty="0" err="1"/>
              <a:t>int</a:t>
            </a:r>
            <a:r>
              <a:rPr lang="en-US" dirty="0"/>
              <a:t> x){</a:t>
            </a:r>
          </a:p>
          <a:p>
            <a:pPr marL="0" indent="0">
              <a:buNone/>
            </a:pPr>
            <a:r>
              <a:rPr lang="en-US" dirty="0"/>
              <a:t>  Node* q = new Node;</a:t>
            </a:r>
          </a:p>
          <a:p>
            <a:pPr marL="0" indent="0">
              <a:buNone/>
            </a:pPr>
            <a:r>
              <a:rPr lang="en-US" dirty="0"/>
              <a:t>  q-&gt;value = x;</a:t>
            </a:r>
          </a:p>
          <a:p>
            <a:pPr marL="0" indent="0">
              <a:buNone/>
            </a:pPr>
            <a:r>
              <a:rPr lang="en-US" dirty="0"/>
              <a:t>  q-&gt;next = NULL;</a:t>
            </a:r>
          </a:p>
          <a:p>
            <a:pPr marL="0" indent="0">
              <a:buNone/>
            </a:pPr>
            <a:r>
              <a:rPr lang="en-US" dirty="0"/>
              <a:t>  </a:t>
            </a:r>
            <a:r>
              <a:rPr lang="en-US" dirty="0" err="1"/>
              <a:t>bool</a:t>
            </a:r>
            <a:r>
              <a:rPr lang="en-US" dirty="0"/>
              <a:t> </a:t>
            </a:r>
            <a:r>
              <a:rPr lang="en-US" dirty="0" err="1"/>
              <a:t>succ</a:t>
            </a:r>
            <a:r>
              <a:rPr lang="en-US" dirty="0"/>
              <a:t> = false;</a:t>
            </a:r>
          </a:p>
          <a:p>
            <a:pPr marL="0" indent="0">
              <a:buNone/>
            </a:pPr>
            <a:r>
              <a:rPr lang="en-US" dirty="0"/>
              <a:t>  Node *p;</a:t>
            </a:r>
          </a:p>
          <a:p>
            <a:pPr marL="0" indent="0">
              <a:buNone/>
            </a:pPr>
            <a:r>
              <a:rPr lang="en-US" dirty="0"/>
              <a:t>  do {</a:t>
            </a:r>
          </a:p>
          <a:p>
            <a:pPr marL="0" indent="0">
              <a:buNone/>
            </a:pPr>
            <a:r>
              <a:rPr lang="en-US" dirty="0"/>
              <a:t>    p = tail;</a:t>
            </a:r>
          </a:p>
          <a:p>
            <a:pPr marL="0" indent="0">
              <a:buNone/>
            </a:pPr>
            <a:r>
              <a:rPr lang="en-US" dirty="0" smtClean="0"/>
              <a:t>    </a:t>
            </a:r>
            <a:r>
              <a:rPr lang="en-US" dirty="0" err="1" smtClean="0"/>
              <a:t>succ</a:t>
            </a:r>
            <a:r>
              <a:rPr lang="en-US" dirty="0" smtClean="0"/>
              <a:t> </a:t>
            </a:r>
            <a:r>
              <a:rPr lang="en-US" dirty="0"/>
              <a:t>= </a:t>
            </a:r>
            <a:r>
              <a:rPr lang="en-US" dirty="0" smtClean="0"/>
              <a:t>CAS</a:t>
            </a:r>
            <a:r>
              <a:rPr lang="en-US" dirty="0" smtClean="0"/>
              <a:t>(&amp;(p-</a:t>
            </a:r>
            <a:r>
              <a:rPr lang="en-US" dirty="0"/>
              <a:t>&gt;next), NULL, </a:t>
            </a:r>
            <a:r>
              <a:rPr lang="en-US" dirty="0" smtClean="0"/>
              <a:t>q</a:t>
            </a:r>
            <a:r>
              <a:rPr lang="en-US" dirty="0"/>
              <a:t>);</a:t>
            </a:r>
          </a:p>
          <a:p>
            <a:pPr marL="0" indent="0">
              <a:buNone/>
            </a:pPr>
            <a:r>
              <a:rPr lang="en-US" dirty="0"/>
              <a:t>    if (</a:t>
            </a:r>
            <a:r>
              <a:rPr lang="en-US" dirty="0" err="1"/>
              <a:t>succ</a:t>
            </a:r>
            <a:r>
              <a:rPr lang="en-US" dirty="0"/>
              <a:t> != true){</a:t>
            </a:r>
          </a:p>
          <a:p>
            <a:pPr marL="0" indent="0">
              <a:buNone/>
            </a:pPr>
            <a:r>
              <a:rPr lang="en-US" dirty="0"/>
              <a:t>       </a:t>
            </a:r>
            <a:r>
              <a:rPr lang="en-US" dirty="0" smtClean="0"/>
              <a:t>CAS(&amp;</a:t>
            </a:r>
            <a:r>
              <a:rPr lang="en-US" dirty="0" err="1" smtClean="0"/>
              <a:t>tail,p,p</a:t>
            </a:r>
            <a:r>
              <a:rPr lang="en-US" dirty="0" smtClean="0"/>
              <a:t>-&gt;next</a:t>
            </a:r>
            <a:r>
              <a:rPr lang="en-US" dirty="0"/>
              <a:t>);</a:t>
            </a:r>
          </a:p>
          <a:p>
            <a:pPr marL="0" indent="0">
              <a:buNone/>
            </a:pPr>
            <a:r>
              <a:rPr lang="en-US" dirty="0"/>
              <a:t>    }</a:t>
            </a:r>
          </a:p>
          <a:p>
            <a:pPr marL="0" indent="0">
              <a:buNone/>
            </a:pPr>
            <a:r>
              <a:rPr lang="en-US" dirty="0"/>
              <a:t>  } while (!</a:t>
            </a:r>
            <a:r>
              <a:rPr lang="en-US" dirty="0" err="1"/>
              <a:t>succ</a:t>
            </a:r>
            <a:r>
              <a:rPr lang="en-US" dirty="0"/>
              <a:t>);</a:t>
            </a:r>
          </a:p>
          <a:p>
            <a:pPr marL="0" indent="0">
              <a:buNone/>
            </a:pPr>
            <a:r>
              <a:rPr lang="en-US" dirty="0"/>
              <a:t>  </a:t>
            </a:r>
            <a:r>
              <a:rPr lang="en-US" dirty="0" smtClean="0"/>
              <a:t>CAS(</a:t>
            </a:r>
            <a:r>
              <a:rPr lang="en-US" dirty="0" err="1" smtClean="0"/>
              <a:t>tail,p,q</a:t>
            </a:r>
            <a:r>
              <a:rPr lang="en-US" dirty="0" smtClean="0"/>
              <a:t>);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  return;</a:t>
            </a:r>
          </a:p>
          <a:p>
            <a:pPr marL="0" indent="0">
              <a:buNone/>
            </a:pPr>
            <a:r>
              <a:rPr lang="en-US" dirty="0"/>
              <a:t>}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US" dirty="0" err="1"/>
              <a:t>int</a:t>
            </a:r>
            <a:r>
              <a:rPr lang="en-US" dirty="0"/>
              <a:t> </a:t>
            </a:r>
            <a:r>
              <a:rPr lang="en-US" dirty="0" err="1"/>
              <a:t>dequeue</a:t>
            </a:r>
            <a:r>
              <a:rPr lang="en-US" dirty="0"/>
              <a:t>(){</a:t>
            </a:r>
          </a:p>
          <a:p>
            <a:pPr marL="0" indent="0">
              <a:buNone/>
            </a:pPr>
            <a:r>
              <a:rPr lang="en-US" dirty="0"/>
              <a:t>  Node *p;</a:t>
            </a:r>
          </a:p>
          <a:p>
            <a:pPr marL="0" indent="0">
              <a:buNone/>
            </a:pPr>
            <a:r>
              <a:rPr lang="en-US" dirty="0"/>
              <a:t>  do{</a:t>
            </a:r>
          </a:p>
          <a:p>
            <a:pPr marL="0" indent="0">
              <a:buNone/>
            </a:pPr>
            <a:r>
              <a:rPr lang="en-US" dirty="0"/>
              <a:t>     p = head;</a:t>
            </a:r>
          </a:p>
          <a:p>
            <a:pPr marL="0" indent="0">
              <a:buNone/>
            </a:pPr>
            <a:r>
              <a:rPr lang="en-US" dirty="0"/>
              <a:t>     if (p-&gt;next == NULL){</a:t>
            </a:r>
          </a:p>
          <a:p>
            <a:pPr marL="0" indent="0">
              <a:buNone/>
            </a:pPr>
            <a:r>
              <a:rPr lang="en-US" dirty="0"/>
              <a:t>        return -1;</a:t>
            </a:r>
          </a:p>
          <a:p>
            <a:pPr marL="0" indent="0">
              <a:buNone/>
            </a:pPr>
            <a:r>
              <a:rPr lang="en-US" dirty="0"/>
              <a:t>     }</a:t>
            </a:r>
          </a:p>
          <a:p>
            <a:pPr marL="0" indent="0">
              <a:buNone/>
            </a:pPr>
            <a:r>
              <a:rPr lang="en-US" dirty="0"/>
              <a:t>  }while(!</a:t>
            </a:r>
            <a:r>
              <a:rPr lang="en-US" dirty="0" smtClean="0"/>
              <a:t>CAS(&amp;head</a:t>
            </a:r>
            <a:r>
              <a:rPr lang="en-US" dirty="0"/>
              <a:t>, </a:t>
            </a:r>
            <a:r>
              <a:rPr lang="en-US" dirty="0" smtClean="0"/>
              <a:t>p</a:t>
            </a:r>
            <a:r>
              <a:rPr lang="en-US" dirty="0"/>
              <a:t>, </a:t>
            </a:r>
            <a:r>
              <a:rPr lang="en-US" dirty="0" smtClean="0"/>
              <a:t>p-</a:t>
            </a:r>
            <a:r>
              <a:rPr lang="en-US" dirty="0"/>
              <a:t>&gt;next));</a:t>
            </a:r>
          </a:p>
          <a:p>
            <a:pPr marL="0" indent="0">
              <a:buNone/>
            </a:pPr>
            <a:r>
              <a:rPr lang="en-US" dirty="0"/>
              <a:t>  return p-&gt;next-&gt;value;</a:t>
            </a:r>
          </a:p>
          <a:p>
            <a:pPr marL="0" indent="0">
              <a:buNone/>
            </a:pPr>
            <a:r>
              <a:rPr lang="en-US" dirty="0"/>
              <a:t>}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2523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028700" y="2743200"/>
            <a:ext cx="609600" cy="609600"/>
          </a:xfrm>
          <a:prstGeom prst="rect">
            <a:avLst/>
          </a:prstGeom>
          <a:noFill/>
          <a:ln w="47625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solidFill>
                  <a:schemeClr val="tx1"/>
                </a:solidFill>
              </a:rPr>
              <a:t>?</a:t>
            </a:r>
          </a:p>
        </p:txBody>
      </p:sp>
      <p:sp>
        <p:nvSpPr>
          <p:cNvPr id="8" name="Rectangle 7"/>
          <p:cNvSpPr/>
          <p:nvPr/>
        </p:nvSpPr>
        <p:spPr>
          <a:xfrm>
            <a:off x="1638300" y="2743200"/>
            <a:ext cx="609600" cy="609600"/>
          </a:xfrm>
          <a:prstGeom prst="rect">
            <a:avLst/>
          </a:prstGeom>
          <a:noFill/>
          <a:ln w="47625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698500" y="1828800"/>
            <a:ext cx="533400" cy="838200"/>
          </a:xfrm>
          <a:prstGeom prst="straightConnector1">
            <a:avLst/>
          </a:prstGeom>
          <a:ln w="34925" cmpd="sng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04800" y="1524000"/>
            <a:ext cx="7874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h</a:t>
            </a:r>
            <a:r>
              <a:rPr lang="en-US" b="1" dirty="0" smtClean="0"/>
              <a:t>ead</a:t>
            </a:r>
            <a:endParaRPr lang="en-US" b="1" dirty="0"/>
          </a:p>
        </p:txBody>
      </p:sp>
      <p:cxnSp>
        <p:nvCxnSpPr>
          <p:cNvPr id="13" name="Straight Arrow Connector 12"/>
          <p:cNvCxnSpPr/>
          <p:nvPr/>
        </p:nvCxnSpPr>
        <p:spPr>
          <a:xfrm flipH="1">
            <a:off x="1295400" y="1828800"/>
            <a:ext cx="469900" cy="838200"/>
          </a:xfrm>
          <a:prstGeom prst="straightConnector1">
            <a:avLst/>
          </a:prstGeom>
          <a:ln w="34925" cmpd="sng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1460500" y="1524000"/>
            <a:ext cx="7874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tail</a:t>
            </a:r>
            <a:endParaRPr lang="en-US" b="1" dirty="0"/>
          </a:p>
        </p:txBody>
      </p:sp>
      <p:sp>
        <p:nvSpPr>
          <p:cNvPr id="17" name="Rectangle 16"/>
          <p:cNvSpPr/>
          <p:nvPr/>
        </p:nvSpPr>
        <p:spPr>
          <a:xfrm>
            <a:off x="2895600" y="2709333"/>
            <a:ext cx="609600" cy="609600"/>
          </a:xfrm>
          <a:prstGeom prst="rect">
            <a:avLst/>
          </a:prstGeom>
          <a:noFill/>
          <a:ln w="47625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solidFill>
                  <a:schemeClr val="tx1"/>
                </a:solidFill>
              </a:rPr>
              <a:t>?</a:t>
            </a:r>
          </a:p>
        </p:txBody>
      </p:sp>
      <p:sp>
        <p:nvSpPr>
          <p:cNvPr id="18" name="Rectangle 17"/>
          <p:cNvSpPr/>
          <p:nvPr/>
        </p:nvSpPr>
        <p:spPr>
          <a:xfrm>
            <a:off x="3505200" y="2709333"/>
            <a:ext cx="609600" cy="609600"/>
          </a:xfrm>
          <a:prstGeom prst="rect">
            <a:avLst/>
          </a:prstGeom>
          <a:noFill/>
          <a:ln w="47625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4572000" y="2709333"/>
            <a:ext cx="609600" cy="609600"/>
          </a:xfrm>
          <a:prstGeom prst="rect">
            <a:avLst/>
          </a:prstGeom>
          <a:noFill/>
          <a:ln w="47625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20" name="Rectangle 19"/>
          <p:cNvSpPr/>
          <p:nvPr/>
        </p:nvSpPr>
        <p:spPr>
          <a:xfrm>
            <a:off x="5181600" y="2709333"/>
            <a:ext cx="609600" cy="609600"/>
          </a:xfrm>
          <a:prstGeom prst="rect">
            <a:avLst/>
          </a:prstGeom>
          <a:noFill/>
          <a:ln w="47625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6096000" y="2709333"/>
            <a:ext cx="609600" cy="609600"/>
          </a:xfrm>
          <a:prstGeom prst="rect">
            <a:avLst/>
          </a:prstGeom>
          <a:noFill/>
          <a:ln w="47625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>
                <a:solidFill>
                  <a:schemeClr val="tx1"/>
                </a:solidFill>
              </a:rPr>
              <a:t>b</a:t>
            </a:r>
            <a:endParaRPr lang="en-US" sz="4400" dirty="0">
              <a:solidFill>
                <a:schemeClr val="tx1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6705600" y="2709333"/>
            <a:ext cx="609600" cy="609600"/>
          </a:xfrm>
          <a:prstGeom prst="rect">
            <a:avLst/>
          </a:prstGeom>
          <a:noFill/>
          <a:ln w="47625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7696200" y="2709333"/>
            <a:ext cx="609600" cy="609600"/>
          </a:xfrm>
          <a:prstGeom prst="rect">
            <a:avLst/>
          </a:prstGeom>
          <a:noFill/>
          <a:ln w="47625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>
                <a:solidFill>
                  <a:schemeClr val="tx1"/>
                </a:solidFill>
              </a:rPr>
              <a:t>c</a:t>
            </a:r>
            <a:endParaRPr lang="en-US" sz="4400" dirty="0">
              <a:solidFill>
                <a:schemeClr val="tx1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8305800" y="2709333"/>
            <a:ext cx="609600" cy="609600"/>
          </a:xfrm>
          <a:prstGeom prst="rect">
            <a:avLst/>
          </a:prstGeom>
          <a:noFill/>
          <a:ln w="47625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9" name="Straight Connector 28"/>
          <p:cNvCxnSpPr/>
          <p:nvPr/>
        </p:nvCxnSpPr>
        <p:spPr>
          <a:xfrm flipV="1">
            <a:off x="8305800" y="2743199"/>
            <a:ext cx="609600" cy="575734"/>
          </a:xfrm>
          <a:prstGeom prst="line">
            <a:avLst/>
          </a:prstGeom>
          <a:ln w="381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>
            <a:endCxn id="21" idx="1"/>
          </p:cNvCxnSpPr>
          <p:nvPr/>
        </p:nvCxnSpPr>
        <p:spPr>
          <a:xfrm>
            <a:off x="5486400" y="3014133"/>
            <a:ext cx="609600" cy="0"/>
          </a:xfrm>
          <a:prstGeom prst="straightConnector1">
            <a:avLst/>
          </a:prstGeom>
          <a:ln w="41275" cmpd="sng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>
            <a:off x="7086600" y="3014133"/>
            <a:ext cx="609600" cy="0"/>
          </a:xfrm>
          <a:prstGeom prst="straightConnector1">
            <a:avLst/>
          </a:prstGeom>
          <a:ln w="41275" cmpd="sng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flipV="1">
            <a:off x="3886200" y="3047999"/>
            <a:ext cx="685800" cy="1"/>
          </a:xfrm>
          <a:prstGeom prst="straightConnector1">
            <a:avLst/>
          </a:prstGeom>
          <a:ln w="41275" cmpd="sng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>
            <a:off x="2603500" y="1828800"/>
            <a:ext cx="533400" cy="838200"/>
          </a:xfrm>
          <a:prstGeom prst="straightConnector1">
            <a:avLst/>
          </a:prstGeom>
          <a:ln w="34925" cmpd="sng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2209800" y="1524000"/>
            <a:ext cx="7874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h</a:t>
            </a:r>
            <a:r>
              <a:rPr lang="en-US" b="1" dirty="0" smtClean="0"/>
              <a:t>ead</a:t>
            </a:r>
            <a:endParaRPr lang="en-US" b="1" dirty="0"/>
          </a:p>
        </p:txBody>
      </p:sp>
      <p:cxnSp>
        <p:nvCxnSpPr>
          <p:cNvPr id="39" name="Straight Arrow Connector 38"/>
          <p:cNvCxnSpPr/>
          <p:nvPr/>
        </p:nvCxnSpPr>
        <p:spPr>
          <a:xfrm flipH="1">
            <a:off x="7962900" y="1828800"/>
            <a:ext cx="469900" cy="838200"/>
          </a:xfrm>
          <a:prstGeom prst="straightConnector1">
            <a:avLst/>
          </a:prstGeom>
          <a:ln w="34925" cmpd="sng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8128000" y="1524000"/>
            <a:ext cx="7874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tail</a:t>
            </a:r>
            <a:endParaRPr lang="en-US" b="1" dirty="0"/>
          </a:p>
        </p:txBody>
      </p:sp>
      <p:sp>
        <p:nvSpPr>
          <p:cNvPr id="41" name="TextBox 40"/>
          <p:cNvSpPr txBox="1"/>
          <p:nvPr/>
        </p:nvSpPr>
        <p:spPr>
          <a:xfrm>
            <a:off x="1212850" y="3657600"/>
            <a:ext cx="850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(a)</a:t>
            </a:r>
            <a:endParaRPr lang="en-US" b="1" dirty="0"/>
          </a:p>
        </p:txBody>
      </p:sp>
      <p:sp>
        <p:nvSpPr>
          <p:cNvPr id="42" name="TextBox 41"/>
          <p:cNvSpPr txBox="1"/>
          <p:nvPr/>
        </p:nvSpPr>
        <p:spPr>
          <a:xfrm>
            <a:off x="5486400" y="3649133"/>
            <a:ext cx="850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(b)</a:t>
            </a:r>
            <a:endParaRPr lang="en-US" b="1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Examples of the queue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2606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543800" y="2743200"/>
            <a:ext cx="609600" cy="609600"/>
          </a:xfrm>
          <a:prstGeom prst="rect">
            <a:avLst/>
          </a:prstGeom>
          <a:noFill/>
          <a:ln w="47625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solidFill>
                  <a:schemeClr val="tx1"/>
                </a:solidFill>
              </a:rPr>
              <a:t>d</a:t>
            </a:r>
          </a:p>
        </p:txBody>
      </p:sp>
      <p:sp>
        <p:nvSpPr>
          <p:cNvPr id="8" name="Rectangle 7"/>
          <p:cNvSpPr/>
          <p:nvPr/>
        </p:nvSpPr>
        <p:spPr>
          <a:xfrm>
            <a:off x="8153400" y="2743200"/>
            <a:ext cx="609600" cy="609600"/>
          </a:xfrm>
          <a:prstGeom prst="rect">
            <a:avLst/>
          </a:prstGeom>
          <a:noFill/>
          <a:ln w="47625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857617" y="2709333"/>
            <a:ext cx="609600" cy="609600"/>
          </a:xfrm>
          <a:prstGeom prst="rect">
            <a:avLst/>
          </a:prstGeom>
          <a:noFill/>
          <a:ln w="47625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solidFill>
                  <a:schemeClr val="tx1"/>
                </a:solidFill>
              </a:rPr>
              <a:t>?</a:t>
            </a:r>
          </a:p>
        </p:txBody>
      </p:sp>
      <p:sp>
        <p:nvSpPr>
          <p:cNvPr id="18" name="Rectangle 17"/>
          <p:cNvSpPr/>
          <p:nvPr/>
        </p:nvSpPr>
        <p:spPr>
          <a:xfrm>
            <a:off x="1467217" y="2709333"/>
            <a:ext cx="609600" cy="609600"/>
          </a:xfrm>
          <a:prstGeom prst="rect">
            <a:avLst/>
          </a:prstGeom>
          <a:noFill/>
          <a:ln w="47625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2534017" y="2709333"/>
            <a:ext cx="609600" cy="609600"/>
          </a:xfrm>
          <a:prstGeom prst="rect">
            <a:avLst/>
          </a:prstGeom>
          <a:noFill/>
          <a:ln w="47625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20" name="Rectangle 19"/>
          <p:cNvSpPr/>
          <p:nvPr/>
        </p:nvSpPr>
        <p:spPr>
          <a:xfrm>
            <a:off x="3143617" y="2709333"/>
            <a:ext cx="609600" cy="609600"/>
          </a:xfrm>
          <a:prstGeom prst="rect">
            <a:avLst/>
          </a:prstGeom>
          <a:noFill/>
          <a:ln w="47625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4058017" y="2709333"/>
            <a:ext cx="609600" cy="609600"/>
          </a:xfrm>
          <a:prstGeom prst="rect">
            <a:avLst/>
          </a:prstGeom>
          <a:noFill/>
          <a:ln w="47625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>
                <a:solidFill>
                  <a:schemeClr val="tx1"/>
                </a:solidFill>
              </a:rPr>
              <a:t>b</a:t>
            </a:r>
            <a:endParaRPr lang="en-US" sz="4400" dirty="0">
              <a:solidFill>
                <a:schemeClr val="tx1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4667617" y="2709333"/>
            <a:ext cx="609600" cy="609600"/>
          </a:xfrm>
          <a:prstGeom prst="rect">
            <a:avLst/>
          </a:prstGeom>
          <a:noFill/>
          <a:ln w="47625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5658217" y="2709333"/>
            <a:ext cx="609600" cy="609600"/>
          </a:xfrm>
          <a:prstGeom prst="rect">
            <a:avLst/>
          </a:prstGeom>
          <a:noFill/>
          <a:ln w="47625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>
                <a:solidFill>
                  <a:schemeClr val="tx1"/>
                </a:solidFill>
              </a:rPr>
              <a:t>c</a:t>
            </a:r>
            <a:endParaRPr lang="en-US" sz="4400" dirty="0">
              <a:solidFill>
                <a:schemeClr val="tx1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6267817" y="2709333"/>
            <a:ext cx="609600" cy="609600"/>
          </a:xfrm>
          <a:prstGeom prst="rect">
            <a:avLst/>
          </a:prstGeom>
          <a:noFill/>
          <a:ln w="47625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9" name="Straight Connector 28"/>
          <p:cNvCxnSpPr/>
          <p:nvPr/>
        </p:nvCxnSpPr>
        <p:spPr>
          <a:xfrm flipV="1">
            <a:off x="6267817" y="2743199"/>
            <a:ext cx="609600" cy="575734"/>
          </a:xfrm>
          <a:prstGeom prst="line">
            <a:avLst/>
          </a:prstGeom>
          <a:ln w="381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>
            <a:endCxn id="21" idx="1"/>
          </p:cNvCxnSpPr>
          <p:nvPr/>
        </p:nvCxnSpPr>
        <p:spPr>
          <a:xfrm>
            <a:off x="3448417" y="3014133"/>
            <a:ext cx="609600" cy="0"/>
          </a:xfrm>
          <a:prstGeom prst="straightConnector1">
            <a:avLst/>
          </a:prstGeom>
          <a:ln w="41275" cmpd="sng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>
            <a:off x="5048617" y="3014133"/>
            <a:ext cx="609600" cy="0"/>
          </a:xfrm>
          <a:prstGeom prst="straightConnector1">
            <a:avLst/>
          </a:prstGeom>
          <a:ln w="41275" cmpd="sng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flipV="1">
            <a:off x="1848217" y="3047999"/>
            <a:ext cx="685800" cy="1"/>
          </a:xfrm>
          <a:prstGeom prst="straightConnector1">
            <a:avLst/>
          </a:prstGeom>
          <a:ln w="41275" cmpd="sng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>
            <a:off x="565517" y="1828800"/>
            <a:ext cx="533400" cy="838200"/>
          </a:xfrm>
          <a:prstGeom prst="straightConnector1">
            <a:avLst/>
          </a:prstGeom>
          <a:ln w="34925" cmpd="sng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171817" y="1524000"/>
            <a:ext cx="7874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h</a:t>
            </a:r>
            <a:r>
              <a:rPr lang="en-US" b="1" dirty="0" smtClean="0"/>
              <a:t>ead</a:t>
            </a:r>
            <a:endParaRPr lang="en-US" b="1" dirty="0"/>
          </a:p>
        </p:txBody>
      </p:sp>
      <p:cxnSp>
        <p:nvCxnSpPr>
          <p:cNvPr id="39" name="Straight Arrow Connector 38"/>
          <p:cNvCxnSpPr/>
          <p:nvPr/>
        </p:nvCxnSpPr>
        <p:spPr>
          <a:xfrm flipH="1">
            <a:off x="5924917" y="1828800"/>
            <a:ext cx="469900" cy="838200"/>
          </a:xfrm>
          <a:prstGeom prst="straightConnector1">
            <a:avLst/>
          </a:prstGeom>
          <a:ln w="34925" cmpd="sng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6090017" y="1524000"/>
            <a:ext cx="7874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tail</a:t>
            </a:r>
            <a:endParaRPr lang="en-US" b="1" dirty="0"/>
          </a:p>
        </p:txBody>
      </p:sp>
      <p:cxnSp>
        <p:nvCxnSpPr>
          <p:cNvPr id="26" name="Straight Arrow Connector 25"/>
          <p:cNvCxnSpPr/>
          <p:nvPr/>
        </p:nvCxnSpPr>
        <p:spPr>
          <a:xfrm>
            <a:off x="6629767" y="1828800"/>
            <a:ext cx="990233" cy="838200"/>
          </a:xfrm>
          <a:prstGeom prst="straightConnector1">
            <a:avLst/>
          </a:prstGeom>
          <a:ln w="34925" cmpd="sng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Enqueue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6485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543800" y="2088537"/>
            <a:ext cx="609600" cy="609600"/>
          </a:xfrm>
          <a:prstGeom prst="rect">
            <a:avLst/>
          </a:prstGeom>
          <a:noFill/>
          <a:ln w="47625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solidFill>
                  <a:schemeClr val="tx1"/>
                </a:solidFill>
              </a:rPr>
              <a:t>d</a:t>
            </a:r>
          </a:p>
        </p:txBody>
      </p:sp>
      <p:sp>
        <p:nvSpPr>
          <p:cNvPr id="8" name="Rectangle 7"/>
          <p:cNvSpPr/>
          <p:nvPr/>
        </p:nvSpPr>
        <p:spPr>
          <a:xfrm>
            <a:off x="8153400" y="2088537"/>
            <a:ext cx="609600" cy="609600"/>
          </a:xfrm>
          <a:prstGeom prst="rect">
            <a:avLst/>
          </a:prstGeom>
          <a:noFill/>
          <a:ln w="47625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857617" y="2054670"/>
            <a:ext cx="609600" cy="609600"/>
          </a:xfrm>
          <a:prstGeom prst="rect">
            <a:avLst/>
          </a:prstGeom>
          <a:noFill/>
          <a:ln w="47625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solidFill>
                  <a:schemeClr val="tx1"/>
                </a:solidFill>
              </a:rPr>
              <a:t>?</a:t>
            </a:r>
          </a:p>
        </p:txBody>
      </p:sp>
      <p:sp>
        <p:nvSpPr>
          <p:cNvPr id="18" name="Rectangle 17"/>
          <p:cNvSpPr/>
          <p:nvPr/>
        </p:nvSpPr>
        <p:spPr>
          <a:xfrm>
            <a:off x="1467217" y="2054670"/>
            <a:ext cx="609600" cy="609600"/>
          </a:xfrm>
          <a:prstGeom prst="rect">
            <a:avLst/>
          </a:prstGeom>
          <a:noFill/>
          <a:ln w="47625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2534017" y="2054670"/>
            <a:ext cx="609600" cy="609600"/>
          </a:xfrm>
          <a:prstGeom prst="rect">
            <a:avLst/>
          </a:prstGeom>
          <a:noFill/>
          <a:ln w="47625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20" name="Rectangle 19"/>
          <p:cNvSpPr/>
          <p:nvPr/>
        </p:nvSpPr>
        <p:spPr>
          <a:xfrm>
            <a:off x="3143617" y="2054670"/>
            <a:ext cx="609600" cy="609600"/>
          </a:xfrm>
          <a:prstGeom prst="rect">
            <a:avLst/>
          </a:prstGeom>
          <a:noFill/>
          <a:ln w="47625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4058017" y="2054670"/>
            <a:ext cx="609600" cy="609600"/>
          </a:xfrm>
          <a:prstGeom prst="rect">
            <a:avLst/>
          </a:prstGeom>
          <a:noFill/>
          <a:ln w="47625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>
                <a:solidFill>
                  <a:schemeClr val="tx1"/>
                </a:solidFill>
              </a:rPr>
              <a:t>b</a:t>
            </a:r>
            <a:endParaRPr lang="en-US" sz="4400" dirty="0">
              <a:solidFill>
                <a:schemeClr val="tx1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4667617" y="2054670"/>
            <a:ext cx="609600" cy="609600"/>
          </a:xfrm>
          <a:prstGeom prst="rect">
            <a:avLst/>
          </a:prstGeom>
          <a:noFill/>
          <a:ln w="47625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5658217" y="2054670"/>
            <a:ext cx="609600" cy="609600"/>
          </a:xfrm>
          <a:prstGeom prst="rect">
            <a:avLst/>
          </a:prstGeom>
          <a:noFill/>
          <a:ln w="47625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>
                <a:solidFill>
                  <a:schemeClr val="tx1"/>
                </a:solidFill>
              </a:rPr>
              <a:t>c</a:t>
            </a:r>
            <a:endParaRPr lang="en-US" sz="4400" dirty="0">
              <a:solidFill>
                <a:schemeClr val="tx1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6267817" y="2054670"/>
            <a:ext cx="609600" cy="609600"/>
          </a:xfrm>
          <a:prstGeom prst="rect">
            <a:avLst/>
          </a:prstGeom>
          <a:noFill/>
          <a:ln w="47625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9" name="Straight Connector 28"/>
          <p:cNvCxnSpPr/>
          <p:nvPr/>
        </p:nvCxnSpPr>
        <p:spPr>
          <a:xfrm flipV="1">
            <a:off x="6267817" y="2088536"/>
            <a:ext cx="609600" cy="575734"/>
          </a:xfrm>
          <a:prstGeom prst="line">
            <a:avLst/>
          </a:prstGeom>
          <a:ln w="381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>
            <a:endCxn id="21" idx="1"/>
          </p:cNvCxnSpPr>
          <p:nvPr/>
        </p:nvCxnSpPr>
        <p:spPr>
          <a:xfrm>
            <a:off x="3448417" y="2359470"/>
            <a:ext cx="609600" cy="0"/>
          </a:xfrm>
          <a:prstGeom prst="straightConnector1">
            <a:avLst/>
          </a:prstGeom>
          <a:ln w="41275" cmpd="sng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>
            <a:off x="5048617" y="2359470"/>
            <a:ext cx="609600" cy="0"/>
          </a:xfrm>
          <a:prstGeom prst="straightConnector1">
            <a:avLst/>
          </a:prstGeom>
          <a:ln w="41275" cmpd="sng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flipV="1">
            <a:off x="1848217" y="2393336"/>
            <a:ext cx="685800" cy="1"/>
          </a:xfrm>
          <a:prstGeom prst="straightConnector1">
            <a:avLst/>
          </a:prstGeom>
          <a:ln w="41275" cmpd="sng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>
            <a:off x="565517" y="1174137"/>
            <a:ext cx="533400" cy="838200"/>
          </a:xfrm>
          <a:prstGeom prst="straightConnector1">
            <a:avLst/>
          </a:prstGeom>
          <a:ln w="34925" cmpd="sng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171817" y="889489"/>
            <a:ext cx="7874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h</a:t>
            </a:r>
            <a:r>
              <a:rPr lang="en-US" b="1" dirty="0" smtClean="0"/>
              <a:t>ead</a:t>
            </a:r>
            <a:endParaRPr lang="en-US" b="1" dirty="0"/>
          </a:p>
        </p:txBody>
      </p:sp>
      <p:cxnSp>
        <p:nvCxnSpPr>
          <p:cNvPr id="39" name="Straight Arrow Connector 38"/>
          <p:cNvCxnSpPr/>
          <p:nvPr/>
        </p:nvCxnSpPr>
        <p:spPr>
          <a:xfrm flipH="1">
            <a:off x="5924917" y="1174137"/>
            <a:ext cx="469900" cy="838200"/>
          </a:xfrm>
          <a:prstGeom prst="straightConnector1">
            <a:avLst/>
          </a:prstGeom>
          <a:ln w="34925" cmpd="sng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6090017" y="869337"/>
            <a:ext cx="7874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tail</a:t>
            </a:r>
            <a:endParaRPr lang="en-US" b="1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e</a:t>
            </a:r>
            <a:r>
              <a:rPr lang="en-US" dirty="0" err="1" smtClean="0"/>
              <a:t>nqueue</a:t>
            </a:r>
            <a:endParaRPr lang="en-US" dirty="0"/>
          </a:p>
        </p:txBody>
      </p:sp>
      <p:sp>
        <p:nvSpPr>
          <p:cNvPr id="25" name="Rectangle 24"/>
          <p:cNvSpPr/>
          <p:nvPr/>
        </p:nvSpPr>
        <p:spPr>
          <a:xfrm>
            <a:off x="7394443" y="4137471"/>
            <a:ext cx="609600" cy="609600"/>
          </a:xfrm>
          <a:prstGeom prst="rect">
            <a:avLst/>
          </a:prstGeom>
          <a:noFill/>
          <a:ln w="47625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solidFill>
                  <a:schemeClr val="tx1"/>
                </a:solidFill>
              </a:rPr>
              <a:t>d</a:t>
            </a:r>
          </a:p>
        </p:txBody>
      </p:sp>
      <p:sp>
        <p:nvSpPr>
          <p:cNvPr id="27" name="Rectangle 26"/>
          <p:cNvSpPr/>
          <p:nvPr/>
        </p:nvSpPr>
        <p:spPr>
          <a:xfrm>
            <a:off x="8004043" y="4137471"/>
            <a:ext cx="609600" cy="609600"/>
          </a:xfrm>
          <a:prstGeom prst="rect">
            <a:avLst/>
          </a:prstGeom>
          <a:noFill/>
          <a:ln w="47625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/>
        </p:nvSpPr>
        <p:spPr>
          <a:xfrm>
            <a:off x="1006133" y="4103604"/>
            <a:ext cx="609600" cy="609600"/>
          </a:xfrm>
          <a:prstGeom prst="rect">
            <a:avLst/>
          </a:prstGeom>
          <a:noFill/>
          <a:ln w="47625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solidFill>
                  <a:schemeClr val="tx1"/>
                </a:solidFill>
              </a:rPr>
              <a:t>?</a:t>
            </a:r>
          </a:p>
        </p:txBody>
      </p:sp>
      <p:sp>
        <p:nvSpPr>
          <p:cNvPr id="30" name="Rectangle 29"/>
          <p:cNvSpPr/>
          <p:nvPr/>
        </p:nvSpPr>
        <p:spPr>
          <a:xfrm>
            <a:off x="1615733" y="4103604"/>
            <a:ext cx="609600" cy="609600"/>
          </a:xfrm>
          <a:prstGeom prst="rect">
            <a:avLst/>
          </a:prstGeom>
          <a:noFill/>
          <a:ln w="47625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/>
          <p:cNvSpPr/>
          <p:nvPr/>
        </p:nvSpPr>
        <p:spPr>
          <a:xfrm>
            <a:off x="2682533" y="4103604"/>
            <a:ext cx="609600" cy="609600"/>
          </a:xfrm>
          <a:prstGeom prst="rect">
            <a:avLst/>
          </a:prstGeom>
          <a:noFill/>
          <a:ln w="47625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33" name="Rectangle 32"/>
          <p:cNvSpPr/>
          <p:nvPr/>
        </p:nvSpPr>
        <p:spPr>
          <a:xfrm>
            <a:off x="3292133" y="4103604"/>
            <a:ext cx="609600" cy="609600"/>
          </a:xfrm>
          <a:prstGeom prst="rect">
            <a:avLst/>
          </a:prstGeom>
          <a:noFill/>
          <a:ln w="47625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/>
        </p:nvSpPr>
        <p:spPr>
          <a:xfrm>
            <a:off x="4206533" y="4103604"/>
            <a:ext cx="609600" cy="609600"/>
          </a:xfrm>
          <a:prstGeom prst="rect">
            <a:avLst/>
          </a:prstGeom>
          <a:noFill/>
          <a:ln w="47625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>
                <a:solidFill>
                  <a:schemeClr val="tx1"/>
                </a:solidFill>
              </a:rPr>
              <a:t>b</a:t>
            </a:r>
            <a:endParaRPr lang="en-US" sz="4400" dirty="0">
              <a:solidFill>
                <a:schemeClr val="tx1"/>
              </a:solidFill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4816133" y="4103604"/>
            <a:ext cx="609600" cy="609600"/>
          </a:xfrm>
          <a:prstGeom prst="rect">
            <a:avLst/>
          </a:prstGeom>
          <a:noFill/>
          <a:ln w="47625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/>
          <p:cNvSpPr/>
          <p:nvPr/>
        </p:nvSpPr>
        <p:spPr>
          <a:xfrm>
            <a:off x="5806733" y="4103604"/>
            <a:ext cx="609600" cy="609600"/>
          </a:xfrm>
          <a:prstGeom prst="rect">
            <a:avLst/>
          </a:prstGeom>
          <a:noFill/>
          <a:ln w="47625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>
                <a:solidFill>
                  <a:schemeClr val="tx1"/>
                </a:solidFill>
              </a:rPr>
              <a:t>c</a:t>
            </a:r>
            <a:endParaRPr lang="en-US" sz="4400" dirty="0">
              <a:solidFill>
                <a:schemeClr val="tx1"/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6416333" y="4103604"/>
            <a:ext cx="609600" cy="609600"/>
          </a:xfrm>
          <a:prstGeom prst="rect">
            <a:avLst/>
          </a:prstGeom>
          <a:noFill/>
          <a:ln w="47625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5" name="Straight Arrow Connector 44"/>
          <p:cNvCxnSpPr>
            <a:endCxn id="36" idx="1"/>
          </p:cNvCxnSpPr>
          <p:nvPr/>
        </p:nvCxnSpPr>
        <p:spPr>
          <a:xfrm>
            <a:off x="3596933" y="4408404"/>
            <a:ext cx="609600" cy="0"/>
          </a:xfrm>
          <a:prstGeom prst="straightConnector1">
            <a:avLst/>
          </a:prstGeom>
          <a:ln w="41275" cmpd="sng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/>
          <p:nvPr/>
        </p:nvCxnSpPr>
        <p:spPr>
          <a:xfrm>
            <a:off x="5197133" y="4408404"/>
            <a:ext cx="609600" cy="0"/>
          </a:xfrm>
          <a:prstGeom prst="straightConnector1">
            <a:avLst/>
          </a:prstGeom>
          <a:ln w="41275" cmpd="sng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/>
          <p:nvPr/>
        </p:nvCxnSpPr>
        <p:spPr>
          <a:xfrm flipV="1">
            <a:off x="1996733" y="4442270"/>
            <a:ext cx="685800" cy="1"/>
          </a:xfrm>
          <a:prstGeom prst="straightConnector1">
            <a:avLst/>
          </a:prstGeom>
          <a:ln w="41275" cmpd="sng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/>
          <p:nvPr/>
        </p:nvCxnSpPr>
        <p:spPr>
          <a:xfrm>
            <a:off x="714033" y="3223071"/>
            <a:ext cx="533400" cy="838200"/>
          </a:xfrm>
          <a:prstGeom prst="straightConnector1">
            <a:avLst/>
          </a:prstGeom>
          <a:ln w="34925" cmpd="sng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/>
          <p:nvPr/>
        </p:nvCxnSpPr>
        <p:spPr>
          <a:xfrm flipH="1">
            <a:off x="6073433" y="3223071"/>
            <a:ext cx="469900" cy="838200"/>
          </a:xfrm>
          <a:prstGeom prst="straightConnector1">
            <a:avLst/>
          </a:prstGeom>
          <a:ln w="34925" cmpd="sng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6238533" y="2918271"/>
            <a:ext cx="7874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tail</a:t>
            </a:r>
            <a:endParaRPr lang="en-US" b="1" dirty="0"/>
          </a:p>
        </p:txBody>
      </p:sp>
      <p:sp>
        <p:nvSpPr>
          <p:cNvPr id="51" name="TextBox 50"/>
          <p:cNvSpPr txBox="1"/>
          <p:nvPr/>
        </p:nvSpPr>
        <p:spPr>
          <a:xfrm>
            <a:off x="305009" y="2918271"/>
            <a:ext cx="7874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h</a:t>
            </a:r>
            <a:r>
              <a:rPr lang="en-US" b="1" dirty="0" smtClean="0"/>
              <a:t>ead</a:t>
            </a:r>
            <a:endParaRPr lang="en-US" b="1" dirty="0"/>
          </a:p>
        </p:txBody>
      </p:sp>
      <p:cxnSp>
        <p:nvCxnSpPr>
          <p:cNvPr id="52" name="Straight Arrow Connector 51"/>
          <p:cNvCxnSpPr/>
          <p:nvPr/>
        </p:nvCxnSpPr>
        <p:spPr>
          <a:xfrm>
            <a:off x="6725436" y="4442270"/>
            <a:ext cx="609600" cy="0"/>
          </a:xfrm>
          <a:prstGeom prst="straightConnector1">
            <a:avLst/>
          </a:prstGeom>
          <a:ln w="41275" cmpd="sng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tangle 52"/>
          <p:cNvSpPr/>
          <p:nvPr/>
        </p:nvSpPr>
        <p:spPr>
          <a:xfrm>
            <a:off x="7464451" y="6198439"/>
            <a:ext cx="609600" cy="609600"/>
          </a:xfrm>
          <a:prstGeom prst="rect">
            <a:avLst/>
          </a:prstGeom>
          <a:noFill/>
          <a:ln w="47625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solidFill>
                  <a:schemeClr val="tx1"/>
                </a:solidFill>
              </a:rPr>
              <a:t>d</a:t>
            </a:r>
          </a:p>
        </p:txBody>
      </p:sp>
      <p:sp>
        <p:nvSpPr>
          <p:cNvPr id="54" name="Rectangle 53"/>
          <p:cNvSpPr/>
          <p:nvPr/>
        </p:nvSpPr>
        <p:spPr>
          <a:xfrm>
            <a:off x="8074051" y="6198439"/>
            <a:ext cx="609600" cy="609600"/>
          </a:xfrm>
          <a:prstGeom prst="rect">
            <a:avLst/>
          </a:prstGeom>
          <a:noFill/>
          <a:ln w="47625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ectangle 54"/>
          <p:cNvSpPr/>
          <p:nvPr/>
        </p:nvSpPr>
        <p:spPr>
          <a:xfrm>
            <a:off x="1076141" y="6164572"/>
            <a:ext cx="609600" cy="609600"/>
          </a:xfrm>
          <a:prstGeom prst="rect">
            <a:avLst/>
          </a:prstGeom>
          <a:noFill/>
          <a:ln w="47625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solidFill>
                  <a:schemeClr val="tx1"/>
                </a:solidFill>
              </a:rPr>
              <a:t>?</a:t>
            </a:r>
          </a:p>
        </p:txBody>
      </p:sp>
      <p:sp>
        <p:nvSpPr>
          <p:cNvPr id="56" name="Rectangle 55"/>
          <p:cNvSpPr/>
          <p:nvPr/>
        </p:nvSpPr>
        <p:spPr>
          <a:xfrm>
            <a:off x="1685741" y="6164572"/>
            <a:ext cx="609600" cy="609600"/>
          </a:xfrm>
          <a:prstGeom prst="rect">
            <a:avLst/>
          </a:prstGeom>
          <a:noFill/>
          <a:ln w="47625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2752541" y="6164572"/>
            <a:ext cx="609600" cy="609600"/>
          </a:xfrm>
          <a:prstGeom prst="rect">
            <a:avLst/>
          </a:prstGeom>
          <a:noFill/>
          <a:ln w="47625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58" name="Rectangle 57"/>
          <p:cNvSpPr/>
          <p:nvPr/>
        </p:nvSpPr>
        <p:spPr>
          <a:xfrm>
            <a:off x="3362141" y="6164572"/>
            <a:ext cx="609600" cy="609600"/>
          </a:xfrm>
          <a:prstGeom prst="rect">
            <a:avLst/>
          </a:prstGeom>
          <a:noFill/>
          <a:ln w="47625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ectangle 58"/>
          <p:cNvSpPr/>
          <p:nvPr/>
        </p:nvSpPr>
        <p:spPr>
          <a:xfrm>
            <a:off x="4276541" y="6164572"/>
            <a:ext cx="609600" cy="609600"/>
          </a:xfrm>
          <a:prstGeom prst="rect">
            <a:avLst/>
          </a:prstGeom>
          <a:noFill/>
          <a:ln w="47625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>
                <a:solidFill>
                  <a:schemeClr val="tx1"/>
                </a:solidFill>
              </a:rPr>
              <a:t>b</a:t>
            </a:r>
            <a:endParaRPr lang="en-US" sz="4400" dirty="0">
              <a:solidFill>
                <a:schemeClr val="tx1"/>
              </a:solidFill>
            </a:endParaRPr>
          </a:p>
        </p:txBody>
      </p:sp>
      <p:sp>
        <p:nvSpPr>
          <p:cNvPr id="60" name="Rectangle 59"/>
          <p:cNvSpPr/>
          <p:nvPr/>
        </p:nvSpPr>
        <p:spPr>
          <a:xfrm>
            <a:off x="4886141" y="6164572"/>
            <a:ext cx="609600" cy="609600"/>
          </a:xfrm>
          <a:prstGeom prst="rect">
            <a:avLst/>
          </a:prstGeom>
          <a:noFill/>
          <a:ln w="47625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Rectangle 60"/>
          <p:cNvSpPr/>
          <p:nvPr/>
        </p:nvSpPr>
        <p:spPr>
          <a:xfrm>
            <a:off x="5876741" y="6164572"/>
            <a:ext cx="609600" cy="609600"/>
          </a:xfrm>
          <a:prstGeom prst="rect">
            <a:avLst/>
          </a:prstGeom>
          <a:noFill/>
          <a:ln w="47625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>
                <a:solidFill>
                  <a:schemeClr val="tx1"/>
                </a:solidFill>
              </a:rPr>
              <a:t>c</a:t>
            </a:r>
            <a:endParaRPr lang="en-US" sz="4400" dirty="0">
              <a:solidFill>
                <a:schemeClr val="tx1"/>
              </a:solidFill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6486341" y="6164572"/>
            <a:ext cx="609600" cy="609600"/>
          </a:xfrm>
          <a:prstGeom prst="rect">
            <a:avLst/>
          </a:prstGeom>
          <a:noFill/>
          <a:ln w="47625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3" name="Straight Arrow Connector 62"/>
          <p:cNvCxnSpPr>
            <a:endCxn id="59" idx="1"/>
          </p:cNvCxnSpPr>
          <p:nvPr/>
        </p:nvCxnSpPr>
        <p:spPr>
          <a:xfrm>
            <a:off x="3666941" y="6469372"/>
            <a:ext cx="609600" cy="0"/>
          </a:xfrm>
          <a:prstGeom prst="straightConnector1">
            <a:avLst/>
          </a:prstGeom>
          <a:ln w="41275" cmpd="sng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/>
          <p:cNvCxnSpPr/>
          <p:nvPr/>
        </p:nvCxnSpPr>
        <p:spPr>
          <a:xfrm>
            <a:off x="5267141" y="6469372"/>
            <a:ext cx="609600" cy="0"/>
          </a:xfrm>
          <a:prstGeom prst="straightConnector1">
            <a:avLst/>
          </a:prstGeom>
          <a:ln w="41275" cmpd="sng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Arrow Connector 64"/>
          <p:cNvCxnSpPr/>
          <p:nvPr/>
        </p:nvCxnSpPr>
        <p:spPr>
          <a:xfrm flipV="1">
            <a:off x="2066741" y="6503238"/>
            <a:ext cx="685800" cy="1"/>
          </a:xfrm>
          <a:prstGeom prst="straightConnector1">
            <a:avLst/>
          </a:prstGeom>
          <a:ln w="41275" cmpd="sng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65"/>
          <p:cNvCxnSpPr/>
          <p:nvPr/>
        </p:nvCxnSpPr>
        <p:spPr>
          <a:xfrm>
            <a:off x="784041" y="5284039"/>
            <a:ext cx="533400" cy="838200"/>
          </a:xfrm>
          <a:prstGeom prst="straightConnector1">
            <a:avLst/>
          </a:prstGeom>
          <a:ln w="34925" cmpd="sng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Arrow Connector 66"/>
          <p:cNvCxnSpPr/>
          <p:nvPr/>
        </p:nvCxnSpPr>
        <p:spPr>
          <a:xfrm>
            <a:off x="6613341" y="5284039"/>
            <a:ext cx="1076667" cy="838200"/>
          </a:xfrm>
          <a:prstGeom prst="straightConnector1">
            <a:avLst/>
          </a:prstGeom>
          <a:ln w="34925" cmpd="sng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/>
          <p:cNvSpPr txBox="1"/>
          <p:nvPr/>
        </p:nvSpPr>
        <p:spPr>
          <a:xfrm>
            <a:off x="6308541" y="4979239"/>
            <a:ext cx="7874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tail</a:t>
            </a:r>
            <a:endParaRPr lang="en-US" b="1" dirty="0"/>
          </a:p>
        </p:txBody>
      </p:sp>
      <p:sp>
        <p:nvSpPr>
          <p:cNvPr id="69" name="TextBox 68"/>
          <p:cNvSpPr txBox="1"/>
          <p:nvPr/>
        </p:nvSpPr>
        <p:spPr>
          <a:xfrm>
            <a:off x="375017" y="4979239"/>
            <a:ext cx="7874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h</a:t>
            </a:r>
            <a:r>
              <a:rPr lang="en-US" b="1" dirty="0" smtClean="0"/>
              <a:t>ead</a:t>
            </a:r>
            <a:endParaRPr lang="en-US" b="1" dirty="0"/>
          </a:p>
        </p:txBody>
      </p:sp>
      <p:cxnSp>
        <p:nvCxnSpPr>
          <p:cNvPr id="70" name="Straight Arrow Connector 69"/>
          <p:cNvCxnSpPr/>
          <p:nvPr/>
        </p:nvCxnSpPr>
        <p:spPr>
          <a:xfrm>
            <a:off x="6795444" y="6503238"/>
            <a:ext cx="609600" cy="0"/>
          </a:xfrm>
          <a:prstGeom prst="straightConnector1">
            <a:avLst/>
          </a:prstGeom>
          <a:ln w="41275" cmpd="sng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900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7" grpId="0" animBg="1"/>
      <p:bldP spid="28" grpId="0" animBg="1"/>
      <p:bldP spid="30" grpId="0" animBg="1"/>
      <p:bldP spid="31" grpId="0" animBg="1"/>
      <p:bldP spid="33" grpId="0" animBg="1"/>
      <p:bldP spid="36" grpId="0" animBg="1"/>
      <p:bldP spid="41" grpId="0" animBg="1"/>
      <p:bldP spid="42" grpId="0" animBg="1"/>
      <p:bldP spid="43" grpId="0" animBg="1"/>
      <p:bldP spid="50" grpId="0"/>
      <p:bldP spid="51" grpId="0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8" grpId="0"/>
      <p:bldP spid="6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Lock </a:t>
            </a:r>
            <a:r>
              <a:rPr lang="en-US" dirty="0"/>
              <a:t>F</a:t>
            </a:r>
            <a:r>
              <a:rPr lang="en-US" dirty="0" smtClean="0"/>
              <a:t>ree Queue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US" dirty="0"/>
              <a:t>void </a:t>
            </a:r>
            <a:r>
              <a:rPr lang="en-US" dirty="0" err="1"/>
              <a:t>enqueue</a:t>
            </a:r>
            <a:r>
              <a:rPr lang="en-US" dirty="0"/>
              <a:t>(</a:t>
            </a:r>
            <a:r>
              <a:rPr lang="en-US" dirty="0" err="1"/>
              <a:t>int</a:t>
            </a:r>
            <a:r>
              <a:rPr lang="en-US" dirty="0"/>
              <a:t> x){</a:t>
            </a:r>
          </a:p>
          <a:p>
            <a:pPr marL="0" indent="0">
              <a:buNone/>
            </a:pPr>
            <a:r>
              <a:rPr lang="en-US" dirty="0"/>
              <a:t>  Node* q = new Node;</a:t>
            </a:r>
          </a:p>
          <a:p>
            <a:pPr marL="0" indent="0">
              <a:buNone/>
            </a:pPr>
            <a:r>
              <a:rPr lang="en-US" dirty="0"/>
              <a:t>  q-&gt;value = x;</a:t>
            </a:r>
          </a:p>
          <a:p>
            <a:pPr marL="0" indent="0">
              <a:buNone/>
            </a:pPr>
            <a:r>
              <a:rPr lang="en-US" dirty="0"/>
              <a:t>  q-&gt;next = NULL;</a:t>
            </a:r>
          </a:p>
          <a:p>
            <a:pPr marL="0" indent="0">
              <a:buNone/>
            </a:pPr>
            <a:r>
              <a:rPr lang="en-US" dirty="0"/>
              <a:t>  </a:t>
            </a:r>
            <a:r>
              <a:rPr lang="en-US" dirty="0" err="1"/>
              <a:t>bool</a:t>
            </a:r>
            <a:r>
              <a:rPr lang="en-US" dirty="0"/>
              <a:t> </a:t>
            </a:r>
            <a:r>
              <a:rPr lang="en-US" dirty="0" err="1"/>
              <a:t>succ</a:t>
            </a:r>
            <a:r>
              <a:rPr lang="en-US" dirty="0"/>
              <a:t> = false;</a:t>
            </a:r>
          </a:p>
          <a:p>
            <a:pPr marL="0" indent="0">
              <a:buNone/>
            </a:pPr>
            <a:r>
              <a:rPr lang="en-US" dirty="0"/>
              <a:t>  Node *p;</a:t>
            </a:r>
          </a:p>
          <a:p>
            <a:pPr marL="0" indent="0">
              <a:buNone/>
            </a:pPr>
            <a:r>
              <a:rPr lang="en-US" dirty="0"/>
              <a:t>  do {</a:t>
            </a:r>
          </a:p>
          <a:p>
            <a:pPr marL="0" indent="0">
              <a:buNone/>
            </a:pPr>
            <a:r>
              <a:rPr lang="en-US" dirty="0"/>
              <a:t>    p = tail;</a:t>
            </a:r>
          </a:p>
          <a:p>
            <a:pPr marL="0" indent="0">
              <a:buNone/>
            </a:pPr>
            <a:r>
              <a:rPr lang="en-US" dirty="0" smtClean="0"/>
              <a:t>    </a:t>
            </a:r>
            <a:r>
              <a:rPr lang="en-US" dirty="0" err="1"/>
              <a:t>succ</a:t>
            </a:r>
            <a:r>
              <a:rPr lang="en-US" dirty="0"/>
              <a:t> = CAS(&amp;(p-&gt;next), NULL, q</a:t>
            </a:r>
            <a:r>
              <a:rPr lang="en-US" dirty="0" smtClean="0"/>
              <a:t>);</a:t>
            </a:r>
          </a:p>
          <a:p>
            <a:pPr marL="0" indent="0">
              <a:buNone/>
            </a:pPr>
            <a:r>
              <a:rPr lang="en-US" dirty="0" smtClean="0"/>
              <a:t>    </a:t>
            </a:r>
            <a:r>
              <a:rPr lang="en-US" dirty="0"/>
              <a:t>if (</a:t>
            </a:r>
            <a:r>
              <a:rPr lang="en-US" dirty="0" err="1"/>
              <a:t>succ</a:t>
            </a:r>
            <a:r>
              <a:rPr lang="en-US" dirty="0"/>
              <a:t> != true){</a:t>
            </a:r>
          </a:p>
          <a:p>
            <a:pPr marL="0" indent="0">
              <a:buNone/>
            </a:pPr>
            <a:r>
              <a:rPr lang="en-US" dirty="0"/>
              <a:t>       </a:t>
            </a:r>
            <a:r>
              <a:rPr lang="en-US" dirty="0" smtClean="0">
                <a:solidFill>
                  <a:srgbClr val="FF0000"/>
                </a:solidFill>
              </a:rPr>
              <a:t>CAS(&amp;</a:t>
            </a:r>
            <a:r>
              <a:rPr lang="en-US" dirty="0" err="1" smtClean="0">
                <a:solidFill>
                  <a:srgbClr val="FF0000"/>
                </a:solidFill>
              </a:rPr>
              <a:t>tail,p,p</a:t>
            </a:r>
            <a:r>
              <a:rPr lang="en-US" dirty="0" smtClean="0">
                <a:solidFill>
                  <a:srgbClr val="FF0000"/>
                </a:solidFill>
              </a:rPr>
              <a:t>-&gt;next</a:t>
            </a:r>
            <a:r>
              <a:rPr lang="en-US" dirty="0">
                <a:solidFill>
                  <a:srgbClr val="FF0000"/>
                </a:solidFill>
              </a:rPr>
              <a:t>);</a:t>
            </a:r>
          </a:p>
          <a:p>
            <a:pPr marL="0" indent="0">
              <a:buNone/>
            </a:pPr>
            <a:r>
              <a:rPr lang="en-US" dirty="0"/>
              <a:t>    }</a:t>
            </a:r>
          </a:p>
          <a:p>
            <a:pPr marL="0" indent="0">
              <a:buNone/>
            </a:pPr>
            <a:r>
              <a:rPr lang="en-US" dirty="0"/>
              <a:t>  } while (!</a:t>
            </a:r>
            <a:r>
              <a:rPr lang="en-US" dirty="0" err="1"/>
              <a:t>succ</a:t>
            </a:r>
            <a:r>
              <a:rPr lang="en-US" dirty="0"/>
              <a:t>);</a:t>
            </a:r>
          </a:p>
          <a:p>
            <a:pPr marL="0" indent="0">
              <a:buNone/>
            </a:pPr>
            <a:r>
              <a:rPr lang="en-US" dirty="0"/>
              <a:t>  </a:t>
            </a:r>
            <a:r>
              <a:rPr lang="en-US" dirty="0" smtClean="0">
                <a:solidFill>
                  <a:srgbClr val="FF0000"/>
                </a:solidFill>
              </a:rPr>
              <a:t>CAS(</a:t>
            </a:r>
            <a:r>
              <a:rPr lang="en-US" dirty="0" err="1" smtClean="0">
                <a:solidFill>
                  <a:srgbClr val="FF0000"/>
                </a:solidFill>
              </a:rPr>
              <a:t>tail,p,q</a:t>
            </a:r>
            <a:r>
              <a:rPr lang="en-US" dirty="0" smtClean="0">
                <a:solidFill>
                  <a:srgbClr val="FF0000"/>
                </a:solidFill>
              </a:rPr>
              <a:t>);</a:t>
            </a:r>
            <a:endParaRPr 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dirty="0"/>
              <a:t>  return;</a:t>
            </a:r>
          </a:p>
          <a:p>
            <a:pPr marL="0" indent="0">
              <a:buNone/>
            </a:pPr>
            <a:r>
              <a:rPr lang="en-US" dirty="0"/>
              <a:t>}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US" dirty="0" err="1"/>
              <a:t>int</a:t>
            </a:r>
            <a:r>
              <a:rPr lang="en-US" dirty="0"/>
              <a:t> </a:t>
            </a:r>
            <a:r>
              <a:rPr lang="en-US" dirty="0" err="1"/>
              <a:t>dequeue</a:t>
            </a:r>
            <a:r>
              <a:rPr lang="en-US" dirty="0"/>
              <a:t>(){</a:t>
            </a:r>
          </a:p>
          <a:p>
            <a:pPr marL="0" indent="0">
              <a:buNone/>
            </a:pPr>
            <a:r>
              <a:rPr lang="en-US" dirty="0"/>
              <a:t>  Node *p;</a:t>
            </a:r>
          </a:p>
          <a:p>
            <a:pPr marL="0" indent="0">
              <a:buNone/>
            </a:pPr>
            <a:r>
              <a:rPr lang="en-US" dirty="0"/>
              <a:t>  do{</a:t>
            </a:r>
          </a:p>
          <a:p>
            <a:pPr marL="0" indent="0">
              <a:buNone/>
            </a:pPr>
            <a:r>
              <a:rPr lang="en-US" dirty="0"/>
              <a:t>     p = head;</a:t>
            </a:r>
          </a:p>
          <a:p>
            <a:pPr marL="0" indent="0">
              <a:buNone/>
            </a:pPr>
            <a:r>
              <a:rPr lang="en-US" dirty="0"/>
              <a:t>     if (p-&gt;next == NULL){</a:t>
            </a:r>
          </a:p>
          <a:p>
            <a:pPr marL="0" indent="0">
              <a:buNone/>
            </a:pPr>
            <a:r>
              <a:rPr lang="en-US" dirty="0"/>
              <a:t>        return -1;</a:t>
            </a:r>
          </a:p>
          <a:p>
            <a:pPr marL="0" indent="0">
              <a:buNone/>
            </a:pPr>
            <a:r>
              <a:rPr lang="en-US" dirty="0"/>
              <a:t>     }</a:t>
            </a:r>
          </a:p>
          <a:p>
            <a:pPr marL="0" indent="0">
              <a:buNone/>
            </a:pPr>
            <a:r>
              <a:rPr lang="en-US" dirty="0"/>
              <a:t>  }while(!</a:t>
            </a:r>
            <a:r>
              <a:rPr lang="en-US" dirty="0" smtClean="0"/>
              <a:t>CAS(&amp;head</a:t>
            </a:r>
            <a:r>
              <a:rPr lang="en-US" dirty="0"/>
              <a:t>, </a:t>
            </a:r>
            <a:r>
              <a:rPr lang="en-US" dirty="0" smtClean="0"/>
              <a:t>p</a:t>
            </a:r>
            <a:r>
              <a:rPr lang="en-US" dirty="0"/>
              <a:t>, </a:t>
            </a:r>
            <a:r>
              <a:rPr lang="en-US" dirty="0" smtClean="0"/>
              <a:t>p-</a:t>
            </a:r>
            <a:r>
              <a:rPr lang="en-US" dirty="0"/>
              <a:t>&gt;next));</a:t>
            </a:r>
          </a:p>
          <a:p>
            <a:pPr marL="0" indent="0">
              <a:buNone/>
            </a:pPr>
            <a:r>
              <a:rPr lang="en-US" dirty="0"/>
              <a:t>  return p-&gt;next-&gt;value;</a:t>
            </a:r>
          </a:p>
          <a:p>
            <a:pPr marL="0" indent="0">
              <a:buNone/>
            </a:pPr>
            <a:r>
              <a:rPr lang="en-US" dirty="0"/>
              <a:t>}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220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857617" y="2709333"/>
            <a:ext cx="609600" cy="609600"/>
          </a:xfrm>
          <a:prstGeom prst="rect">
            <a:avLst/>
          </a:prstGeom>
          <a:noFill/>
          <a:ln w="47625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solidFill>
                  <a:schemeClr val="tx1"/>
                </a:solidFill>
              </a:rPr>
              <a:t>?</a:t>
            </a:r>
          </a:p>
        </p:txBody>
      </p:sp>
      <p:sp>
        <p:nvSpPr>
          <p:cNvPr id="18" name="Rectangle 17"/>
          <p:cNvSpPr/>
          <p:nvPr/>
        </p:nvSpPr>
        <p:spPr>
          <a:xfrm>
            <a:off x="1467217" y="2709333"/>
            <a:ext cx="609600" cy="609600"/>
          </a:xfrm>
          <a:prstGeom prst="rect">
            <a:avLst/>
          </a:prstGeom>
          <a:noFill/>
          <a:ln w="47625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2534017" y="2709333"/>
            <a:ext cx="609600" cy="609600"/>
          </a:xfrm>
          <a:prstGeom prst="rect">
            <a:avLst/>
          </a:prstGeom>
          <a:noFill/>
          <a:ln w="47625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20" name="Rectangle 19"/>
          <p:cNvSpPr/>
          <p:nvPr/>
        </p:nvSpPr>
        <p:spPr>
          <a:xfrm>
            <a:off x="3143617" y="2709333"/>
            <a:ext cx="609600" cy="609600"/>
          </a:xfrm>
          <a:prstGeom prst="rect">
            <a:avLst/>
          </a:prstGeom>
          <a:noFill/>
          <a:ln w="47625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4058017" y="2709333"/>
            <a:ext cx="609600" cy="609600"/>
          </a:xfrm>
          <a:prstGeom prst="rect">
            <a:avLst/>
          </a:prstGeom>
          <a:noFill/>
          <a:ln w="47625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>
                <a:solidFill>
                  <a:schemeClr val="tx1"/>
                </a:solidFill>
              </a:rPr>
              <a:t>b</a:t>
            </a:r>
            <a:endParaRPr lang="en-US" sz="4400" dirty="0">
              <a:solidFill>
                <a:schemeClr val="tx1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4667617" y="2709333"/>
            <a:ext cx="609600" cy="609600"/>
          </a:xfrm>
          <a:prstGeom prst="rect">
            <a:avLst/>
          </a:prstGeom>
          <a:noFill/>
          <a:ln w="47625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5658217" y="2709333"/>
            <a:ext cx="609600" cy="609600"/>
          </a:xfrm>
          <a:prstGeom prst="rect">
            <a:avLst/>
          </a:prstGeom>
          <a:noFill/>
          <a:ln w="47625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>
                <a:solidFill>
                  <a:schemeClr val="tx1"/>
                </a:solidFill>
              </a:rPr>
              <a:t>c</a:t>
            </a:r>
            <a:endParaRPr lang="en-US" sz="4400" dirty="0">
              <a:solidFill>
                <a:schemeClr val="tx1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6267817" y="2709333"/>
            <a:ext cx="609600" cy="609600"/>
          </a:xfrm>
          <a:prstGeom prst="rect">
            <a:avLst/>
          </a:prstGeom>
          <a:noFill/>
          <a:ln w="47625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9" name="Straight Connector 28"/>
          <p:cNvCxnSpPr/>
          <p:nvPr/>
        </p:nvCxnSpPr>
        <p:spPr>
          <a:xfrm flipV="1">
            <a:off x="6267817" y="2743199"/>
            <a:ext cx="609600" cy="575734"/>
          </a:xfrm>
          <a:prstGeom prst="line">
            <a:avLst/>
          </a:prstGeom>
          <a:ln w="381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>
            <a:endCxn id="21" idx="1"/>
          </p:cNvCxnSpPr>
          <p:nvPr/>
        </p:nvCxnSpPr>
        <p:spPr>
          <a:xfrm>
            <a:off x="3448417" y="3014133"/>
            <a:ext cx="609600" cy="0"/>
          </a:xfrm>
          <a:prstGeom prst="straightConnector1">
            <a:avLst/>
          </a:prstGeom>
          <a:ln w="41275" cmpd="sng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>
            <a:off x="5048617" y="3014133"/>
            <a:ext cx="609600" cy="0"/>
          </a:xfrm>
          <a:prstGeom prst="straightConnector1">
            <a:avLst/>
          </a:prstGeom>
          <a:ln w="41275" cmpd="sng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flipV="1">
            <a:off x="1848217" y="3047999"/>
            <a:ext cx="685800" cy="1"/>
          </a:xfrm>
          <a:prstGeom prst="straightConnector1">
            <a:avLst/>
          </a:prstGeom>
          <a:ln w="41275" cmpd="sng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>
            <a:off x="565517" y="1828800"/>
            <a:ext cx="533400" cy="838200"/>
          </a:xfrm>
          <a:prstGeom prst="straightConnector1">
            <a:avLst/>
          </a:prstGeom>
          <a:ln w="34925" cmpd="sng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171817" y="1524000"/>
            <a:ext cx="7874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h</a:t>
            </a:r>
            <a:r>
              <a:rPr lang="en-US" b="1" dirty="0" smtClean="0"/>
              <a:t>ead</a:t>
            </a:r>
            <a:endParaRPr lang="en-US" b="1" dirty="0"/>
          </a:p>
        </p:txBody>
      </p:sp>
      <p:cxnSp>
        <p:nvCxnSpPr>
          <p:cNvPr id="39" name="Straight Arrow Connector 38"/>
          <p:cNvCxnSpPr/>
          <p:nvPr/>
        </p:nvCxnSpPr>
        <p:spPr>
          <a:xfrm flipH="1">
            <a:off x="5924917" y="1828800"/>
            <a:ext cx="469900" cy="838200"/>
          </a:xfrm>
          <a:prstGeom prst="straightConnector1">
            <a:avLst/>
          </a:prstGeom>
          <a:ln w="34925" cmpd="sng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6090017" y="1524000"/>
            <a:ext cx="7874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tail</a:t>
            </a:r>
            <a:endParaRPr lang="en-US" b="1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dequeue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6721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4.31282E-6 L 0.17986 -0.0055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93" y="-27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3.90097E-6 L 0.18403 -0.0055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01" y="-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Lock </a:t>
            </a:r>
            <a:r>
              <a:rPr lang="en-US" dirty="0"/>
              <a:t>F</a:t>
            </a:r>
            <a:r>
              <a:rPr lang="en-US" dirty="0" smtClean="0"/>
              <a:t>ree Queue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US" dirty="0"/>
              <a:t>void </a:t>
            </a:r>
            <a:r>
              <a:rPr lang="en-US" dirty="0" err="1"/>
              <a:t>enqueue</a:t>
            </a:r>
            <a:r>
              <a:rPr lang="en-US" dirty="0"/>
              <a:t>(</a:t>
            </a:r>
            <a:r>
              <a:rPr lang="en-US" dirty="0" err="1"/>
              <a:t>int</a:t>
            </a:r>
            <a:r>
              <a:rPr lang="en-US" dirty="0"/>
              <a:t> x){</a:t>
            </a:r>
          </a:p>
          <a:p>
            <a:pPr marL="0" indent="0">
              <a:buNone/>
            </a:pPr>
            <a:r>
              <a:rPr lang="en-US" dirty="0"/>
              <a:t>  Node* q = new Node;</a:t>
            </a:r>
          </a:p>
          <a:p>
            <a:pPr marL="0" indent="0">
              <a:buNone/>
            </a:pPr>
            <a:r>
              <a:rPr lang="en-US" dirty="0"/>
              <a:t>  q-&gt;value = x;</a:t>
            </a:r>
          </a:p>
          <a:p>
            <a:pPr marL="0" indent="0">
              <a:buNone/>
            </a:pPr>
            <a:r>
              <a:rPr lang="en-US" dirty="0"/>
              <a:t>  q-&gt;next = NULL;</a:t>
            </a:r>
          </a:p>
          <a:p>
            <a:pPr marL="0" indent="0">
              <a:buNone/>
            </a:pPr>
            <a:r>
              <a:rPr lang="en-US" dirty="0"/>
              <a:t>  </a:t>
            </a:r>
            <a:r>
              <a:rPr lang="en-US" dirty="0" err="1"/>
              <a:t>bool</a:t>
            </a:r>
            <a:r>
              <a:rPr lang="en-US" dirty="0"/>
              <a:t> </a:t>
            </a:r>
            <a:r>
              <a:rPr lang="en-US" dirty="0" err="1"/>
              <a:t>succ</a:t>
            </a:r>
            <a:r>
              <a:rPr lang="en-US" dirty="0"/>
              <a:t> = false;</a:t>
            </a:r>
          </a:p>
          <a:p>
            <a:pPr marL="0" indent="0">
              <a:buNone/>
            </a:pPr>
            <a:r>
              <a:rPr lang="en-US" dirty="0"/>
              <a:t>  Node *p;</a:t>
            </a:r>
          </a:p>
          <a:p>
            <a:pPr marL="0" indent="0">
              <a:buNone/>
            </a:pPr>
            <a:r>
              <a:rPr lang="en-US" dirty="0"/>
              <a:t>  do {</a:t>
            </a:r>
          </a:p>
          <a:p>
            <a:pPr marL="0" indent="0">
              <a:buNone/>
            </a:pPr>
            <a:r>
              <a:rPr lang="en-US" dirty="0"/>
              <a:t>    p = tail;</a:t>
            </a:r>
          </a:p>
          <a:p>
            <a:pPr marL="0" indent="0">
              <a:buNone/>
            </a:pPr>
            <a:r>
              <a:rPr lang="en-US" dirty="0" smtClean="0"/>
              <a:t>    </a:t>
            </a:r>
            <a:r>
              <a:rPr lang="en-US" dirty="0" err="1" smtClean="0"/>
              <a:t>succ</a:t>
            </a:r>
            <a:r>
              <a:rPr lang="en-US" dirty="0" smtClean="0"/>
              <a:t> </a:t>
            </a:r>
            <a:r>
              <a:rPr lang="en-US" dirty="0"/>
              <a:t>= CAS(&amp;(p-&gt;next), NULL, q);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    if (</a:t>
            </a:r>
            <a:r>
              <a:rPr lang="en-US" dirty="0" err="1"/>
              <a:t>succ</a:t>
            </a:r>
            <a:r>
              <a:rPr lang="en-US" dirty="0"/>
              <a:t> != true){</a:t>
            </a:r>
          </a:p>
          <a:p>
            <a:pPr marL="0" indent="0">
              <a:buNone/>
            </a:pPr>
            <a:r>
              <a:rPr lang="en-US" dirty="0"/>
              <a:t>       </a:t>
            </a:r>
            <a:r>
              <a:rPr lang="en-US" dirty="0" smtClean="0"/>
              <a:t>CAS(&amp;</a:t>
            </a:r>
            <a:r>
              <a:rPr lang="en-US" dirty="0" err="1" smtClean="0"/>
              <a:t>tail,p,p</a:t>
            </a:r>
            <a:r>
              <a:rPr lang="en-US" dirty="0" smtClean="0"/>
              <a:t>-&gt;next</a:t>
            </a:r>
            <a:r>
              <a:rPr lang="en-US" dirty="0"/>
              <a:t>);</a:t>
            </a:r>
          </a:p>
          <a:p>
            <a:pPr marL="0" indent="0">
              <a:buNone/>
            </a:pPr>
            <a:r>
              <a:rPr lang="en-US" dirty="0"/>
              <a:t>    }</a:t>
            </a:r>
          </a:p>
          <a:p>
            <a:pPr marL="0" indent="0">
              <a:buNone/>
            </a:pPr>
            <a:r>
              <a:rPr lang="en-US" dirty="0"/>
              <a:t>  } while (!</a:t>
            </a:r>
            <a:r>
              <a:rPr lang="en-US" dirty="0" err="1"/>
              <a:t>succ</a:t>
            </a:r>
            <a:r>
              <a:rPr lang="en-US" dirty="0"/>
              <a:t>);</a:t>
            </a:r>
          </a:p>
          <a:p>
            <a:pPr marL="0" indent="0">
              <a:buNone/>
            </a:pPr>
            <a:r>
              <a:rPr lang="en-US" dirty="0"/>
              <a:t>  </a:t>
            </a:r>
            <a:r>
              <a:rPr lang="en-US" dirty="0" smtClean="0"/>
              <a:t>CAS(</a:t>
            </a:r>
            <a:r>
              <a:rPr lang="en-US" dirty="0" err="1" smtClean="0"/>
              <a:t>tail,p,q</a:t>
            </a:r>
            <a:r>
              <a:rPr lang="en-US" dirty="0" smtClean="0"/>
              <a:t>);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  return;</a:t>
            </a:r>
          </a:p>
          <a:p>
            <a:pPr marL="0" indent="0">
              <a:buNone/>
            </a:pPr>
            <a:r>
              <a:rPr lang="en-US" dirty="0"/>
              <a:t>}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US" dirty="0" err="1"/>
              <a:t>int</a:t>
            </a:r>
            <a:r>
              <a:rPr lang="en-US" dirty="0"/>
              <a:t> </a:t>
            </a:r>
            <a:r>
              <a:rPr lang="en-US" dirty="0" err="1"/>
              <a:t>dequeue</a:t>
            </a:r>
            <a:r>
              <a:rPr lang="en-US" dirty="0"/>
              <a:t>(){</a:t>
            </a:r>
          </a:p>
          <a:p>
            <a:pPr marL="0" indent="0">
              <a:buNone/>
            </a:pPr>
            <a:r>
              <a:rPr lang="en-US" dirty="0"/>
              <a:t>  Node *p;</a:t>
            </a:r>
          </a:p>
          <a:p>
            <a:pPr marL="0" indent="0">
              <a:buNone/>
            </a:pPr>
            <a:r>
              <a:rPr lang="en-US" dirty="0"/>
              <a:t>  do{</a:t>
            </a:r>
          </a:p>
          <a:p>
            <a:pPr marL="0" indent="0">
              <a:buNone/>
            </a:pPr>
            <a:r>
              <a:rPr lang="en-US" dirty="0"/>
              <a:t>     p = head;</a:t>
            </a:r>
          </a:p>
          <a:p>
            <a:pPr marL="0" indent="0">
              <a:buNone/>
            </a:pPr>
            <a:r>
              <a:rPr lang="en-US" dirty="0"/>
              <a:t>     if (p-&gt;next == NULL){</a:t>
            </a:r>
          </a:p>
          <a:p>
            <a:pPr marL="0" indent="0">
              <a:buNone/>
            </a:pPr>
            <a:r>
              <a:rPr lang="en-US" dirty="0"/>
              <a:t>        return -1;</a:t>
            </a:r>
          </a:p>
          <a:p>
            <a:pPr marL="0" indent="0">
              <a:buNone/>
            </a:pPr>
            <a:r>
              <a:rPr lang="en-US" dirty="0"/>
              <a:t>     }</a:t>
            </a:r>
          </a:p>
          <a:p>
            <a:pPr marL="0" indent="0">
              <a:buNone/>
            </a:pPr>
            <a:r>
              <a:rPr lang="en-US" dirty="0"/>
              <a:t>  }while(!</a:t>
            </a:r>
            <a:r>
              <a:rPr lang="en-US" dirty="0" smtClean="0"/>
              <a:t>CAS(&amp;head</a:t>
            </a:r>
            <a:r>
              <a:rPr lang="en-US" dirty="0"/>
              <a:t>, </a:t>
            </a:r>
            <a:r>
              <a:rPr lang="en-US" dirty="0" smtClean="0"/>
              <a:t>p</a:t>
            </a:r>
            <a:r>
              <a:rPr lang="en-US" dirty="0"/>
              <a:t>, </a:t>
            </a:r>
            <a:r>
              <a:rPr lang="en-US" dirty="0" smtClean="0"/>
              <a:t>p-</a:t>
            </a:r>
            <a:r>
              <a:rPr lang="en-US" dirty="0"/>
              <a:t>&gt;next));</a:t>
            </a:r>
          </a:p>
          <a:p>
            <a:pPr marL="0" indent="0">
              <a:buNone/>
            </a:pPr>
            <a:r>
              <a:rPr lang="en-US" dirty="0"/>
              <a:t>  return p-&gt;next-&gt;value;</a:t>
            </a:r>
          </a:p>
          <a:p>
            <a:pPr marL="0" indent="0">
              <a:buNone/>
            </a:pPr>
            <a:r>
              <a:rPr lang="en-US" dirty="0"/>
              <a:t>}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5590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Free memory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 err="1"/>
              <a:t>int</a:t>
            </a:r>
            <a:r>
              <a:rPr lang="en-US" sz="2000" dirty="0"/>
              <a:t> </a:t>
            </a:r>
            <a:r>
              <a:rPr lang="en-US" sz="2000" dirty="0" err="1"/>
              <a:t>dequeue</a:t>
            </a:r>
            <a:r>
              <a:rPr lang="en-US" sz="2000" dirty="0"/>
              <a:t>(){</a:t>
            </a:r>
          </a:p>
          <a:p>
            <a:pPr marL="0" indent="0">
              <a:buNone/>
            </a:pPr>
            <a:r>
              <a:rPr lang="en-US" sz="2000" dirty="0"/>
              <a:t>  Node *p;</a:t>
            </a:r>
          </a:p>
          <a:p>
            <a:pPr marL="0" indent="0">
              <a:buNone/>
            </a:pPr>
            <a:r>
              <a:rPr lang="en-US" sz="2000" dirty="0"/>
              <a:t>  do{</a:t>
            </a:r>
          </a:p>
          <a:p>
            <a:pPr marL="0" indent="0">
              <a:buNone/>
            </a:pPr>
            <a:r>
              <a:rPr lang="en-US" sz="2000" dirty="0"/>
              <a:t>     </a:t>
            </a:r>
            <a:r>
              <a:rPr lang="en-US" sz="2000" dirty="0">
                <a:solidFill>
                  <a:srgbClr val="FF0000"/>
                </a:solidFill>
              </a:rPr>
              <a:t>p = head;</a:t>
            </a:r>
          </a:p>
          <a:p>
            <a:pPr marL="0" indent="0">
              <a:buNone/>
            </a:pPr>
            <a:r>
              <a:rPr lang="en-US" sz="2000" dirty="0"/>
              <a:t>     if (p-&gt;next == NULL){</a:t>
            </a:r>
          </a:p>
          <a:p>
            <a:pPr marL="0" indent="0">
              <a:buNone/>
            </a:pPr>
            <a:r>
              <a:rPr lang="en-US" sz="2000" dirty="0"/>
              <a:t>        return -1;</a:t>
            </a:r>
          </a:p>
          <a:p>
            <a:pPr marL="0" indent="0">
              <a:buNone/>
            </a:pPr>
            <a:r>
              <a:rPr lang="en-US" sz="2000" dirty="0"/>
              <a:t>     }</a:t>
            </a:r>
          </a:p>
          <a:p>
            <a:pPr marL="0" indent="0">
              <a:buNone/>
            </a:pPr>
            <a:r>
              <a:rPr lang="en-US" sz="2000" dirty="0"/>
              <a:t>  }while(!CAS(&amp;head, p, p-&gt;next));</a:t>
            </a:r>
          </a:p>
          <a:p>
            <a:pPr marL="0" indent="0">
              <a:buNone/>
            </a:pPr>
            <a:r>
              <a:rPr lang="en-US" sz="2000" dirty="0"/>
              <a:t>  return p-&gt;next-&gt;value;</a:t>
            </a:r>
          </a:p>
          <a:p>
            <a:pPr marL="0" indent="0">
              <a:buNone/>
            </a:pPr>
            <a:r>
              <a:rPr lang="en-US" sz="2000" dirty="0"/>
              <a:t>}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5732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ABA problem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 err="1"/>
              <a:t>int</a:t>
            </a:r>
            <a:r>
              <a:rPr lang="en-US" sz="2000" dirty="0"/>
              <a:t> </a:t>
            </a:r>
            <a:r>
              <a:rPr lang="en-US" sz="2000" dirty="0" err="1"/>
              <a:t>dequeue</a:t>
            </a:r>
            <a:r>
              <a:rPr lang="en-US" sz="2000" dirty="0"/>
              <a:t>(){</a:t>
            </a:r>
          </a:p>
          <a:p>
            <a:pPr marL="0" indent="0">
              <a:buNone/>
            </a:pPr>
            <a:r>
              <a:rPr lang="en-US" sz="2000" dirty="0"/>
              <a:t>  Node *p;</a:t>
            </a:r>
          </a:p>
          <a:p>
            <a:pPr marL="0" indent="0">
              <a:buNone/>
            </a:pPr>
            <a:r>
              <a:rPr lang="en-US" sz="2000" dirty="0"/>
              <a:t>  do{</a:t>
            </a:r>
          </a:p>
          <a:p>
            <a:pPr marL="0" indent="0">
              <a:buNone/>
            </a:pPr>
            <a:r>
              <a:rPr lang="en-US" sz="2000" dirty="0"/>
              <a:t>     p = head;</a:t>
            </a:r>
          </a:p>
          <a:p>
            <a:pPr marL="0" indent="0">
              <a:buNone/>
            </a:pPr>
            <a:r>
              <a:rPr lang="en-US" sz="2000" dirty="0"/>
              <a:t>     if (p-&gt;next == NULL){</a:t>
            </a:r>
          </a:p>
          <a:p>
            <a:pPr marL="0" indent="0">
              <a:buNone/>
            </a:pPr>
            <a:r>
              <a:rPr lang="en-US" sz="2000" dirty="0"/>
              <a:t>        return -1;</a:t>
            </a:r>
          </a:p>
          <a:p>
            <a:pPr marL="0" indent="0">
              <a:buNone/>
            </a:pPr>
            <a:r>
              <a:rPr lang="en-US" sz="2000" dirty="0"/>
              <a:t>    </a:t>
            </a:r>
            <a:r>
              <a:rPr lang="en-US" sz="2000" dirty="0">
                <a:solidFill>
                  <a:srgbClr val="FF0000"/>
                </a:solidFill>
              </a:rPr>
              <a:t> </a:t>
            </a:r>
            <a:r>
              <a:rPr lang="en-US" sz="2000" dirty="0"/>
              <a:t>}</a:t>
            </a:r>
          </a:p>
          <a:p>
            <a:pPr marL="0" indent="0">
              <a:buNone/>
            </a:pPr>
            <a:r>
              <a:rPr lang="en-US" sz="2000" dirty="0"/>
              <a:t>  }while(!</a:t>
            </a:r>
            <a:r>
              <a:rPr lang="en-US" sz="2000" dirty="0">
                <a:solidFill>
                  <a:srgbClr val="FF0000"/>
                </a:solidFill>
              </a:rPr>
              <a:t>CAS(&amp;head, p, p-&gt;next)</a:t>
            </a:r>
            <a:r>
              <a:rPr lang="en-US" sz="2000" dirty="0"/>
              <a:t>);</a:t>
            </a:r>
          </a:p>
          <a:p>
            <a:pPr marL="0" indent="0">
              <a:buNone/>
            </a:pPr>
            <a:r>
              <a:rPr lang="en-US" sz="2000" dirty="0"/>
              <a:t>  return p-&gt;next-&gt;value;</a:t>
            </a:r>
          </a:p>
          <a:p>
            <a:pPr marL="0" indent="0">
              <a:buNone/>
            </a:pPr>
            <a:r>
              <a:rPr lang="en-US" sz="2000" dirty="0"/>
              <a:t>}</a:t>
            </a:r>
          </a:p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4903669" y="2743200"/>
            <a:ext cx="609600" cy="609600"/>
          </a:xfrm>
          <a:prstGeom prst="rect">
            <a:avLst/>
          </a:prstGeom>
          <a:noFill/>
          <a:ln w="47625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>
                <a:solidFill>
                  <a:schemeClr val="tx1"/>
                </a:solidFill>
              </a:rPr>
              <a:t>X</a:t>
            </a:r>
            <a:endParaRPr lang="en-US" sz="4400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513269" y="2743200"/>
            <a:ext cx="609600" cy="609600"/>
          </a:xfrm>
          <a:prstGeom prst="rect">
            <a:avLst/>
          </a:prstGeom>
          <a:noFill/>
          <a:ln w="47625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4573469" y="1828800"/>
            <a:ext cx="533400" cy="838200"/>
          </a:xfrm>
          <a:prstGeom prst="straightConnector1">
            <a:avLst/>
          </a:prstGeom>
          <a:ln w="34925" cmpd="sng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4179769" y="1524000"/>
            <a:ext cx="7874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h</a:t>
            </a:r>
            <a:r>
              <a:rPr lang="en-US" b="1" dirty="0" smtClean="0"/>
              <a:t>ead</a:t>
            </a:r>
            <a:endParaRPr lang="en-US" b="1" dirty="0"/>
          </a:p>
        </p:txBody>
      </p:sp>
      <p:cxnSp>
        <p:nvCxnSpPr>
          <p:cNvPr id="8" name="Straight Arrow Connector 7"/>
          <p:cNvCxnSpPr/>
          <p:nvPr/>
        </p:nvCxnSpPr>
        <p:spPr>
          <a:xfrm flipH="1">
            <a:off x="6769100" y="1828800"/>
            <a:ext cx="469900" cy="838200"/>
          </a:xfrm>
          <a:prstGeom prst="straightConnector1">
            <a:avLst/>
          </a:prstGeom>
          <a:ln w="34925" cmpd="sng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7061200" y="1524000"/>
            <a:ext cx="7874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tail</a:t>
            </a:r>
            <a:endParaRPr lang="en-US" b="1" dirty="0"/>
          </a:p>
        </p:txBody>
      </p:sp>
      <p:sp>
        <p:nvSpPr>
          <p:cNvPr id="12" name="Rectangle 11"/>
          <p:cNvSpPr/>
          <p:nvPr/>
        </p:nvSpPr>
        <p:spPr>
          <a:xfrm>
            <a:off x="6629400" y="2743200"/>
            <a:ext cx="609600" cy="609600"/>
          </a:xfrm>
          <a:prstGeom prst="rect">
            <a:avLst/>
          </a:prstGeom>
          <a:noFill/>
          <a:ln w="47625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solidFill>
                  <a:schemeClr val="tx1"/>
                </a:solidFill>
              </a:rPr>
              <a:t>a</a:t>
            </a:r>
            <a:endParaRPr lang="en-US" sz="4400" dirty="0">
              <a:solidFill>
                <a:schemeClr val="tx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7239000" y="2743200"/>
            <a:ext cx="609600" cy="609600"/>
          </a:xfrm>
          <a:prstGeom prst="rect">
            <a:avLst/>
          </a:prstGeom>
          <a:noFill/>
          <a:ln w="47625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" name="Straight Arrow Connector 13"/>
          <p:cNvCxnSpPr/>
          <p:nvPr/>
        </p:nvCxnSpPr>
        <p:spPr>
          <a:xfrm flipV="1">
            <a:off x="5843259" y="3042960"/>
            <a:ext cx="685800" cy="1"/>
          </a:xfrm>
          <a:prstGeom prst="straightConnector1">
            <a:avLst/>
          </a:prstGeom>
          <a:ln w="41275" cmpd="sng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5208469" y="4191000"/>
            <a:ext cx="30211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P: X</a:t>
            </a:r>
          </a:p>
          <a:p>
            <a:r>
              <a:rPr lang="en-US" dirty="0" smtClean="0"/>
              <a:t>P-&gt;next: a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0364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en-US" dirty="0" smtClean="0"/>
              <a:t>Q1: Raising Goldfish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Raising once and exactly once every day</a:t>
            </a:r>
          </a:p>
          <a:p>
            <a:endParaRPr lang="en-US" dirty="0"/>
          </a:p>
          <a:p>
            <a:r>
              <a:rPr lang="en-US" dirty="0" smtClean="0"/>
              <a:t>No explicit lock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810000" y="5257800"/>
            <a:ext cx="4572000" cy="9233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err="1"/>
              <a:t>noFeed</a:t>
            </a:r>
            <a:r>
              <a:rPr lang="en-US" dirty="0"/>
              <a:t> = 1;</a:t>
            </a:r>
          </a:p>
          <a:p>
            <a:r>
              <a:rPr lang="en-US" dirty="0"/>
              <a:t>void </a:t>
            </a:r>
            <a:r>
              <a:rPr lang="en-US" dirty="0" err="1"/>
              <a:t>feed_fish</a:t>
            </a:r>
            <a:r>
              <a:rPr lang="en-US" dirty="0"/>
              <a:t>() { </a:t>
            </a:r>
            <a:r>
              <a:rPr lang="en-US" dirty="0" err="1"/>
              <a:t>noFeed</a:t>
            </a:r>
            <a:r>
              <a:rPr lang="en-US" dirty="0"/>
              <a:t> = 0;}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469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Race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little different from Race Condition</a:t>
            </a:r>
          </a:p>
          <a:p>
            <a:endParaRPr lang="en-US" dirty="0"/>
          </a:p>
          <a:p>
            <a:r>
              <a:rPr lang="en-US" dirty="0" smtClean="0"/>
              <a:t>Definition:</a:t>
            </a:r>
          </a:p>
          <a:p>
            <a:pPr lvl="1"/>
            <a:r>
              <a:rPr lang="en-US" dirty="0" smtClean="0"/>
              <a:t>Multiple threads access a shared variable</a:t>
            </a:r>
          </a:p>
          <a:p>
            <a:pPr lvl="1"/>
            <a:r>
              <a:rPr lang="en-US" dirty="0" smtClean="0"/>
              <a:t>At least one access is write</a:t>
            </a:r>
          </a:p>
          <a:p>
            <a:pPr lvl="1"/>
            <a:r>
              <a:rPr lang="en-US" dirty="0" smtClean="0"/>
              <a:t>No explicit mechanism to prevent the accesses from being simultaneous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5952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Code Snippet 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3000" dirty="0"/>
              <a:t>static </a:t>
            </a:r>
            <a:r>
              <a:rPr lang="en-US" sz="3000" dirty="0" err="1"/>
              <a:t>MyObj</a:t>
            </a:r>
            <a:r>
              <a:rPr lang="en-US" sz="3000" dirty="0"/>
              <a:t> *</a:t>
            </a:r>
            <a:r>
              <a:rPr lang="en-US" sz="3000" dirty="0" err="1"/>
              <a:t>obj</a:t>
            </a:r>
            <a:r>
              <a:rPr lang="en-US" sz="3000" dirty="0"/>
              <a:t> = NULL;</a:t>
            </a:r>
            <a:br>
              <a:rPr lang="en-US" sz="3000" dirty="0"/>
            </a:br>
            <a:r>
              <a:rPr lang="en-US" sz="3000" dirty="0"/>
              <a:t/>
            </a:r>
            <a:br>
              <a:rPr lang="en-US" sz="3000" dirty="0"/>
            </a:br>
            <a:r>
              <a:rPr lang="en-US" sz="3000" dirty="0"/>
              <a:t>void </a:t>
            </a:r>
            <a:r>
              <a:rPr lang="en-US" sz="3000" dirty="0" err="1"/>
              <a:t>InitObj</a:t>
            </a:r>
            <a:r>
              <a:rPr lang="en-US" sz="3000" dirty="0"/>
              <a:t>() { </a:t>
            </a:r>
            <a:br>
              <a:rPr lang="en-US" sz="3000" dirty="0"/>
            </a:br>
            <a:r>
              <a:rPr lang="en-US" sz="3000" dirty="0"/>
              <a:t>  if (!</a:t>
            </a:r>
            <a:r>
              <a:rPr lang="en-US" sz="3000" dirty="0" err="1"/>
              <a:t>obj</a:t>
            </a:r>
            <a:r>
              <a:rPr lang="en-US" sz="3000" dirty="0"/>
              <a:t>) </a:t>
            </a:r>
            <a:br>
              <a:rPr lang="en-US" sz="3000" dirty="0"/>
            </a:br>
            <a:r>
              <a:rPr lang="en-US" sz="3000" dirty="0"/>
              <a:t>    </a:t>
            </a:r>
            <a:r>
              <a:rPr lang="en-US" sz="3000" dirty="0" err="1"/>
              <a:t>obj</a:t>
            </a:r>
            <a:r>
              <a:rPr lang="en-US" sz="3000" dirty="0"/>
              <a:t> = new </a:t>
            </a:r>
            <a:r>
              <a:rPr lang="en-US" sz="3000" dirty="0" err="1"/>
              <a:t>MyObj</a:t>
            </a:r>
            <a:r>
              <a:rPr lang="en-US" sz="3000" dirty="0"/>
              <a:t>(); </a:t>
            </a:r>
            <a:br>
              <a:rPr lang="en-US" sz="3000" dirty="0"/>
            </a:br>
            <a:r>
              <a:rPr lang="en-US" sz="3000" dirty="0"/>
              <a:t>}</a:t>
            </a:r>
            <a:br>
              <a:rPr lang="en-US" sz="3000" dirty="0"/>
            </a:br>
            <a:r>
              <a:rPr lang="en-US" sz="3000" dirty="0"/>
              <a:t>void Thread1() {</a:t>
            </a:r>
            <a:br>
              <a:rPr lang="en-US" sz="3000" dirty="0"/>
            </a:br>
            <a:r>
              <a:rPr lang="en-US" sz="3000" dirty="0"/>
              <a:t>  </a:t>
            </a:r>
            <a:r>
              <a:rPr lang="en-US" sz="3000" dirty="0" err="1"/>
              <a:t>InitObj</a:t>
            </a:r>
            <a:r>
              <a:rPr lang="en-US" sz="3000" dirty="0"/>
              <a:t>();</a:t>
            </a:r>
            <a:br>
              <a:rPr lang="en-US" sz="3000" dirty="0"/>
            </a:br>
            <a:r>
              <a:rPr lang="en-US" sz="3000" dirty="0"/>
              <a:t>}</a:t>
            </a:r>
            <a:br>
              <a:rPr lang="en-US" sz="3000" dirty="0"/>
            </a:br>
            <a:r>
              <a:rPr lang="en-US" sz="3000" dirty="0"/>
              <a:t>void Thread2() {</a:t>
            </a:r>
            <a:br>
              <a:rPr lang="en-US" sz="3000" dirty="0"/>
            </a:br>
            <a:r>
              <a:rPr lang="en-US" sz="3000" dirty="0"/>
              <a:t>  </a:t>
            </a:r>
            <a:r>
              <a:rPr lang="en-US" sz="3000" dirty="0" err="1"/>
              <a:t>InitObj</a:t>
            </a:r>
            <a:r>
              <a:rPr lang="en-US" sz="3000" dirty="0"/>
              <a:t>();</a:t>
            </a:r>
            <a:br>
              <a:rPr lang="en-US" sz="3000" dirty="0"/>
            </a:br>
            <a:r>
              <a:rPr lang="en-US" sz="3000" dirty="0"/>
              <a:t>}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4606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Code Snippet 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3000" dirty="0"/>
              <a:t>static </a:t>
            </a:r>
            <a:r>
              <a:rPr lang="en-US" sz="3000" dirty="0" err="1"/>
              <a:t>MyObj</a:t>
            </a:r>
            <a:r>
              <a:rPr lang="en-US" sz="3000" dirty="0"/>
              <a:t> *</a:t>
            </a:r>
            <a:r>
              <a:rPr lang="en-US" sz="3000" dirty="0" err="1"/>
              <a:t>obj</a:t>
            </a:r>
            <a:r>
              <a:rPr lang="en-US" sz="3000" dirty="0"/>
              <a:t> = NULL;</a:t>
            </a:r>
            <a:br>
              <a:rPr lang="en-US" sz="3000" dirty="0"/>
            </a:br>
            <a:r>
              <a:rPr lang="en-US" sz="3000" dirty="0"/>
              <a:t/>
            </a:r>
            <a:br>
              <a:rPr lang="en-US" sz="3000" dirty="0"/>
            </a:br>
            <a:r>
              <a:rPr lang="en-US" sz="3000" dirty="0"/>
              <a:t>void </a:t>
            </a:r>
            <a:r>
              <a:rPr lang="en-US" sz="3000" dirty="0" err="1"/>
              <a:t>InitObj</a:t>
            </a:r>
            <a:r>
              <a:rPr lang="en-US" sz="3000" dirty="0"/>
              <a:t>() { </a:t>
            </a:r>
            <a:br>
              <a:rPr lang="en-US" sz="3000" dirty="0"/>
            </a:br>
            <a:r>
              <a:rPr lang="en-US" sz="3000" dirty="0"/>
              <a:t>  if (</a:t>
            </a:r>
            <a:r>
              <a:rPr lang="en-US" sz="3000" dirty="0">
                <a:solidFill>
                  <a:srgbClr val="FF0000"/>
                </a:solidFill>
              </a:rPr>
              <a:t>!</a:t>
            </a:r>
            <a:r>
              <a:rPr lang="en-US" sz="3000" dirty="0" err="1">
                <a:solidFill>
                  <a:srgbClr val="FF0000"/>
                </a:solidFill>
              </a:rPr>
              <a:t>obj</a:t>
            </a:r>
            <a:r>
              <a:rPr lang="en-US" sz="3000" dirty="0"/>
              <a:t>) </a:t>
            </a:r>
            <a:br>
              <a:rPr lang="en-US" sz="3000" dirty="0"/>
            </a:br>
            <a:r>
              <a:rPr lang="en-US" sz="3000" dirty="0"/>
              <a:t>    </a:t>
            </a:r>
            <a:r>
              <a:rPr lang="en-US" sz="3000" dirty="0" err="1">
                <a:solidFill>
                  <a:srgbClr val="FF0000"/>
                </a:solidFill>
              </a:rPr>
              <a:t>obj</a:t>
            </a:r>
            <a:r>
              <a:rPr lang="en-US" sz="3000" dirty="0">
                <a:solidFill>
                  <a:srgbClr val="FF0000"/>
                </a:solidFill>
              </a:rPr>
              <a:t> = new </a:t>
            </a:r>
            <a:r>
              <a:rPr lang="en-US" sz="3000" dirty="0" err="1">
                <a:solidFill>
                  <a:srgbClr val="FF0000"/>
                </a:solidFill>
              </a:rPr>
              <a:t>MyObj</a:t>
            </a:r>
            <a:r>
              <a:rPr lang="en-US" sz="3000" dirty="0">
                <a:solidFill>
                  <a:srgbClr val="FF0000"/>
                </a:solidFill>
              </a:rPr>
              <a:t>();</a:t>
            </a:r>
            <a:r>
              <a:rPr lang="en-US" sz="3000" dirty="0"/>
              <a:t> </a:t>
            </a:r>
            <a:br>
              <a:rPr lang="en-US" sz="3000" dirty="0"/>
            </a:br>
            <a:r>
              <a:rPr lang="en-US" sz="3000" dirty="0"/>
              <a:t>}</a:t>
            </a:r>
            <a:br>
              <a:rPr lang="en-US" sz="3000" dirty="0"/>
            </a:br>
            <a:r>
              <a:rPr lang="en-US" sz="3000" dirty="0"/>
              <a:t>void Thread1() {</a:t>
            </a:r>
            <a:br>
              <a:rPr lang="en-US" sz="3000" dirty="0"/>
            </a:br>
            <a:r>
              <a:rPr lang="en-US" sz="3000" dirty="0"/>
              <a:t>  </a:t>
            </a:r>
            <a:r>
              <a:rPr lang="en-US" sz="3000" dirty="0" err="1"/>
              <a:t>InitObj</a:t>
            </a:r>
            <a:r>
              <a:rPr lang="en-US" sz="3000" dirty="0"/>
              <a:t>();</a:t>
            </a:r>
            <a:br>
              <a:rPr lang="en-US" sz="3000" dirty="0"/>
            </a:br>
            <a:r>
              <a:rPr lang="en-US" sz="3000" dirty="0"/>
              <a:t>}</a:t>
            </a:r>
            <a:br>
              <a:rPr lang="en-US" sz="3000" dirty="0"/>
            </a:br>
            <a:r>
              <a:rPr lang="en-US" sz="3000" dirty="0"/>
              <a:t>void Thread2() {</a:t>
            </a:r>
            <a:br>
              <a:rPr lang="en-US" sz="3000" dirty="0"/>
            </a:br>
            <a:r>
              <a:rPr lang="en-US" sz="3000" dirty="0"/>
              <a:t>  </a:t>
            </a:r>
            <a:r>
              <a:rPr lang="en-US" sz="3000" dirty="0" err="1"/>
              <a:t>InitObj</a:t>
            </a:r>
            <a:r>
              <a:rPr lang="en-US" sz="3000" dirty="0"/>
              <a:t>();</a:t>
            </a:r>
            <a:br>
              <a:rPr lang="en-US" sz="3000" dirty="0"/>
            </a:br>
            <a:r>
              <a:rPr lang="en-US" sz="3000" dirty="0"/>
              <a:t>}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7258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Code Snippet 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2800" dirty="0" err="1"/>
              <a:t>bool</a:t>
            </a:r>
            <a:r>
              <a:rPr lang="en-US" sz="2800" dirty="0"/>
              <a:t> </a:t>
            </a:r>
            <a:r>
              <a:rPr lang="en-US" sz="2800" dirty="0" err="1"/>
              <a:t>inited</a:t>
            </a:r>
            <a:r>
              <a:rPr lang="en-US" sz="2800" dirty="0"/>
              <a:t> = false;</a:t>
            </a:r>
            <a:br>
              <a:rPr lang="en-US" sz="2800" dirty="0"/>
            </a:br>
            <a:r>
              <a:rPr lang="en-US" sz="2800" dirty="0"/>
              <a:t>void </a:t>
            </a:r>
            <a:r>
              <a:rPr lang="en-US" sz="2800" dirty="0" err="1"/>
              <a:t>Init</a:t>
            </a:r>
            <a:r>
              <a:rPr lang="en-US" sz="2800" dirty="0"/>
              <a:t>() {</a:t>
            </a:r>
            <a:br>
              <a:rPr lang="en-US" sz="2800" dirty="0"/>
            </a:br>
            <a:r>
              <a:rPr lang="en-US" sz="2800" dirty="0"/>
              <a:t>  // May be called by multiple threads.</a:t>
            </a:r>
            <a:br>
              <a:rPr lang="en-US" sz="2800" dirty="0"/>
            </a:br>
            <a:r>
              <a:rPr lang="en-US" sz="2800" dirty="0"/>
              <a:t>  if (!</a:t>
            </a:r>
            <a:r>
              <a:rPr lang="en-US" sz="2800" dirty="0" err="1"/>
              <a:t>inited</a:t>
            </a:r>
            <a:r>
              <a:rPr lang="en-US" sz="2800" dirty="0"/>
              <a:t>) {</a:t>
            </a:r>
            <a:br>
              <a:rPr lang="en-US" sz="2800" dirty="0"/>
            </a:br>
            <a:r>
              <a:rPr lang="en-US" sz="2800" dirty="0"/>
              <a:t>    </a:t>
            </a:r>
            <a:r>
              <a:rPr lang="en-US" sz="2800" dirty="0" err="1"/>
              <a:t>mu.Lock</a:t>
            </a:r>
            <a:r>
              <a:rPr lang="en-US" sz="2800" dirty="0"/>
              <a:t>();</a:t>
            </a:r>
            <a:br>
              <a:rPr lang="en-US" sz="2800" dirty="0"/>
            </a:br>
            <a:r>
              <a:rPr lang="en-US" sz="2800" dirty="0"/>
              <a:t>    if (!</a:t>
            </a:r>
            <a:r>
              <a:rPr lang="en-US" sz="2800" dirty="0" err="1"/>
              <a:t>inited</a:t>
            </a:r>
            <a:r>
              <a:rPr lang="en-US" sz="2800" dirty="0"/>
              <a:t>) {</a:t>
            </a:r>
            <a:br>
              <a:rPr lang="en-US" sz="2800" dirty="0"/>
            </a:br>
            <a:r>
              <a:rPr lang="en-US" sz="2800" dirty="0"/>
              <a:t>      // .. initialize something</a:t>
            </a:r>
            <a:br>
              <a:rPr lang="en-US" sz="2800" dirty="0"/>
            </a:br>
            <a:r>
              <a:rPr lang="en-US" sz="2800" dirty="0"/>
              <a:t>    }</a:t>
            </a:r>
            <a:br>
              <a:rPr lang="en-US" sz="2800" dirty="0"/>
            </a:br>
            <a:r>
              <a:rPr lang="en-US" sz="2800" dirty="0"/>
              <a:t>    </a:t>
            </a:r>
            <a:r>
              <a:rPr lang="en-US" sz="2800" dirty="0" err="1"/>
              <a:t>inited</a:t>
            </a:r>
            <a:r>
              <a:rPr lang="en-US" sz="2800" dirty="0"/>
              <a:t> = true;</a:t>
            </a:r>
            <a:br>
              <a:rPr lang="en-US" sz="2800" dirty="0"/>
            </a:br>
            <a:r>
              <a:rPr lang="en-US" sz="2800" dirty="0"/>
              <a:t>    </a:t>
            </a:r>
            <a:r>
              <a:rPr lang="en-US" sz="2800" dirty="0" err="1"/>
              <a:t>mu.Unlock</a:t>
            </a:r>
            <a:r>
              <a:rPr lang="en-US" sz="2800" dirty="0"/>
              <a:t>();</a:t>
            </a:r>
            <a:br>
              <a:rPr lang="en-US" sz="2800" dirty="0"/>
            </a:br>
            <a:r>
              <a:rPr lang="en-US" sz="2800" dirty="0"/>
              <a:t>  }</a:t>
            </a:r>
            <a:br>
              <a:rPr lang="en-US" sz="2800" dirty="0"/>
            </a:br>
            <a:r>
              <a:rPr lang="en-US" sz="2800" dirty="0"/>
              <a:t>}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9959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Code Snippet 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2800" dirty="0" err="1"/>
              <a:t>bool</a:t>
            </a:r>
            <a:r>
              <a:rPr lang="en-US" sz="2800" dirty="0"/>
              <a:t> </a:t>
            </a:r>
            <a:r>
              <a:rPr lang="en-US" sz="2800" dirty="0" err="1"/>
              <a:t>inited</a:t>
            </a:r>
            <a:r>
              <a:rPr lang="en-US" sz="2800" dirty="0"/>
              <a:t> = false;</a:t>
            </a:r>
            <a:br>
              <a:rPr lang="en-US" sz="2800" dirty="0"/>
            </a:br>
            <a:r>
              <a:rPr lang="en-US" sz="2800" dirty="0"/>
              <a:t>void </a:t>
            </a:r>
            <a:r>
              <a:rPr lang="en-US" sz="2800" dirty="0" err="1"/>
              <a:t>Init</a:t>
            </a:r>
            <a:r>
              <a:rPr lang="en-US" sz="2800" dirty="0"/>
              <a:t>() {</a:t>
            </a:r>
            <a:br>
              <a:rPr lang="en-US" sz="2800" dirty="0"/>
            </a:br>
            <a:r>
              <a:rPr lang="en-US" sz="2800" dirty="0"/>
              <a:t>  // May be called by multiple threads.</a:t>
            </a:r>
            <a:br>
              <a:rPr lang="en-US" sz="2800" dirty="0"/>
            </a:br>
            <a:r>
              <a:rPr lang="en-US" sz="2800" dirty="0"/>
              <a:t>  if (</a:t>
            </a:r>
            <a:r>
              <a:rPr lang="en-US" sz="2800" dirty="0">
                <a:solidFill>
                  <a:srgbClr val="FF0000"/>
                </a:solidFill>
              </a:rPr>
              <a:t>!</a:t>
            </a:r>
            <a:r>
              <a:rPr lang="en-US" sz="2800" dirty="0" err="1">
                <a:solidFill>
                  <a:srgbClr val="FF0000"/>
                </a:solidFill>
              </a:rPr>
              <a:t>inited</a:t>
            </a:r>
            <a:r>
              <a:rPr lang="en-US" sz="2800" dirty="0"/>
              <a:t>) {</a:t>
            </a:r>
            <a:br>
              <a:rPr lang="en-US" sz="2800" dirty="0"/>
            </a:br>
            <a:r>
              <a:rPr lang="en-US" sz="2800" dirty="0"/>
              <a:t>    </a:t>
            </a:r>
            <a:r>
              <a:rPr lang="en-US" sz="2800" dirty="0" err="1"/>
              <a:t>mu.Lock</a:t>
            </a:r>
            <a:r>
              <a:rPr lang="en-US" sz="2800" dirty="0"/>
              <a:t>();</a:t>
            </a:r>
            <a:br>
              <a:rPr lang="en-US" sz="2800" dirty="0"/>
            </a:br>
            <a:r>
              <a:rPr lang="en-US" sz="2800" dirty="0"/>
              <a:t>    if (!</a:t>
            </a:r>
            <a:r>
              <a:rPr lang="en-US" sz="2800" dirty="0" err="1"/>
              <a:t>inited</a:t>
            </a:r>
            <a:r>
              <a:rPr lang="en-US" sz="2800" dirty="0"/>
              <a:t>) {</a:t>
            </a:r>
            <a:br>
              <a:rPr lang="en-US" sz="2800" dirty="0"/>
            </a:br>
            <a:r>
              <a:rPr lang="en-US" sz="2800" dirty="0"/>
              <a:t>      // .. initialize something</a:t>
            </a:r>
            <a:br>
              <a:rPr lang="en-US" sz="2800" dirty="0"/>
            </a:br>
            <a:r>
              <a:rPr lang="en-US" sz="2800" dirty="0"/>
              <a:t>    }</a:t>
            </a:r>
            <a:br>
              <a:rPr lang="en-US" sz="2800" dirty="0"/>
            </a:br>
            <a:r>
              <a:rPr lang="en-US" sz="2800" dirty="0"/>
              <a:t>    </a:t>
            </a:r>
            <a:r>
              <a:rPr lang="en-US" sz="2800" dirty="0" err="1">
                <a:solidFill>
                  <a:srgbClr val="FF0000"/>
                </a:solidFill>
              </a:rPr>
              <a:t>inited</a:t>
            </a:r>
            <a:r>
              <a:rPr lang="en-US" sz="2800" dirty="0">
                <a:solidFill>
                  <a:srgbClr val="FF0000"/>
                </a:solidFill>
              </a:rPr>
              <a:t> = true;</a:t>
            </a:r>
            <a:r>
              <a:rPr lang="en-US" sz="2800" dirty="0"/>
              <a:t/>
            </a:r>
            <a:br>
              <a:rPr lang="en-US" sz="2800" dirty="0"/>
            </a:br>
            <a:r>
              <a:rPr lang="en-US" sz="2800" dirty="0"/>
              <a:t>    </a:t>
            </a:r>
            <a:r>
              <a:rPr lang="en-US" sz="2800" dirty="0" err="1"/>
              <a:t>mu.Unlock</a:t>
            </a:r>
            <a:r>
              <a:rPr lang="en-US" sz="2800" dirty="0"/>
              <a:t>();</a:t>
            </a:r>
            <a:br>
              <a:rPr lang="en-US" sz="2800" dirty="0"/>
            </a:br>
            <a:r>
              <a:rPr lang="en-US" sz="2800" dirty="0"/>
              <a:t>  }</a:t>
            </a:r>
            <a:br>
              <a:rPr lang="en-US" sz="2800" dirty="0"/>
            </a:br>
            <a:r>
              <a:rPr lang="en-US" sz="2800" dirty="0"/>
              <a:t>}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6144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Code Snippet 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en-US" dirty="0"/>
              <a:t>/*</a:t>
            </a:r>
          </a:p>
          <a:p>
            <a:pPr marL="0" indent="0">
              <a:buNone/>
            </a:pPr>
            <a:r>
              <a:rPr lang="en-US" dirty="0"/>
              <a:t>Ref() and </a:t>
            </a:r>
            <a:r>
              <a:rPr lang="en-US" dirty="0" err="1"/>
              <a:t>Unref</a:t>
            </a:r>
            <a:r>
              <a:rPr lang="en-US" dirty="0"/>
              <a:t>() may be called from several threads.</a:t>
            </a:r>
            <a:br>
              <a:rPr lang="en-US" dirty="0"/>
            </a:br>
            <a:r>
              <a:rPr lang="en-US" dirty="0"/>
              <a:t>Last </a:t>
            </a:r>
            <a:r>
              <a:rPr lang="en-US" dirty="0" err="1"/>
              <a:t>Unref</a:t>
            </a:r>
            <a:r>
              <a:rPr lang="en-US" dirty="0"/>
              <a:t>() destroys the object.</a:t>
            </a:r>
          </a:p>
          <a:p>
            <a:pPr marL="0" indent="0">
              <a:buNone/>
            </a:pPr>
            <a:r>
              <a:rPr lang="en-US" dirty="0"/>
              <a:t>*/</a:t>
            </a:r>
            <a:br>
              <a:rPr lang="en-US" dirty="0"/>
            </a:br>
            <a:r>
              <a:rPr lang="en-US" dirty="0"/>
              <a:t>class </a:t>
            </a:r>
            <a:r>
              <a:rPr lang="en-US" dirty="0" err="1"/>
              <a:t>RefCountedObject</a:t>
            </a:r>
            <a:r>
              <a:rPr lang="en-US" dirty="0"/>
              <a:t> {</a:t>
            </a:r>
            <a:br>
              <a:rPr lang="en-US" dirty="0"/>
            </a:br>
            <a:r>
              <a:rPr lang="en-US" dirty="0"/>
              <a:t> ...</a:t>
            </a:r>
            <a:br>
              <a:rPr lang="en-US" dirty="0"/>
            </a:br>
            <a:r>
              <a:rPr lang="en-US" dirty="0"/>
              <a:t> public:</a:t>
            </a:r>
            <a:br>
              <a:rPr lang="en-US" dirty="0"/>
            </a:br>
            <a:r>
              <a:rPr lang="en-US" dirty="0"/>
              <a:t>  void Ref() {</a:t>
            </a:r>
          </a:p>
          <a:p>
            <a:pPr marL="0" indent="0">
              <a:buNone/>
            </a:pPr>
            <a:r>
              <a:rPr lang="en-US" dirty="0"/>
              <a:t>  </a:t>
            </a:r>
            <a:r>
              <a:rPr lang="en-US" dirty="0" err="1"/>
              <a:t>mu.Lock</a:t>
            </a:r>
            <a:r>
              <a:rPr lang="en-US" dirty="0"/>
              <a:t>(); ref_++;   </a:t>
            </a:r>
            <a:r>
              <a:rPr lang="en-US" dirty="0" err="1"/>
              <a:t>mu.Unlock</a:t>
            </a:r>
            <a:r>
              <a:rPr lang="en-US" dirty="0"/>
              <a:t>();</a:t>
            </a:r>
            <a:br>
              <a:rPr lang="en-US" dirty="0"/>
            </a:br>
            <a:r>
              <a:rPr lang="en-US" dirty="0"/>
              <a:t>  }</a:t>
            </a:r>
            <a:br>
              <a:rPr lang="en-US" dirty="0"/>
            </a:br>
            <a:r>
              <a:rPr lang="en-US" dirty="0"/>
              <a:t>  void </a:t>
            </a:r>
            <a:r>
              <a:rPr lang="en-US" dirty="0" err="1"/>
              <a:t>Unref</a:t>
            </a:r>
            <a:r>
              <a:rPr lang="en-US" dirty="0"/>
              <a:t>() {</a:t>
            </a:r>
          </a:p>
          <a:p>
            <a:pPr marL="0" indent="0">
              <a:buNone/>
            </a:pPr>
            <a:r>
              <a:rPr lang="en-US" dirty="0" smtClean="0"/>
              <a:t>   </a:t>
            </a:r>
            <a:r>
              <a:rPr lang="en-US" dirty="0" err="1" smtClean="0"/>
              <a:t>mu.Lock</a:t>
            </a:r>
            <a:r>
              <a:rPr lang="en-US" dirty="0"/>
              <a:t>(); ref_--;   </a:t>
            </a:r>
            <a:r>
              <a:rPr lang="en-US" dirty="0" err="1"/>
              <a:t>mu.Unlock</a:t>
            </a:r>
            <a:r>
              <a:rPr lang="en-US" dirty="0"/>
              <a:t>();</a:t>
            </a:r>
            <a:br>
              <a:rPr lang="en-US" dirty="0"/>
            </a:br>
            <a:r>
              <a:rPr lang="en-US" dirty="0"/>
              <a:t>    if (ref_ == 0)   </a:t>
            </a:r>
            <a:br>
              <a:rPr lang="en-US" dirty="0"/>
            </a:br>
            <a:r>
              <a:rPr lang="en-US" dirty="0"/>
              <a:t>      delete this;</a:t>
            </a:r>
            <a:br>
              <a:rPr lang="en-US" dirty="0"/>
            </a:br>
            <a:r>
              <a:rPr lang="en-US" dirty="0"/>
              <a:t>  }</a:t>
            </a:r>
            <a:br>
              <a:rPr lang="en-US" dirty="0"/>
            </a:br>
            <a:r>
              <a:rPr lang="en-US" dirty="0"/>
              <a:t> private:</a:t>
            </a:r>
          </a:p>
          <a:p>
            <a:pPr marL="0" indent="0">
              <a:buNone/>
            </a:pPr>
            <a:r>
              <a:rPr lang="en-US" dirty="0"/>
              <a:t>  </a:t>
            </a:r>
            <a:r>
              <a:rPr lang="en-US" dirty="0" err="1"/>
              <a:t>mutex_lock</a:t>
            </a:r>
            <a:r>
              <a:rPr lang="en-US" dirty="0"/>
              <a:t> mu;  //lock</a:t>
            </a:r>
            <a:br>
              <a:rPr lang="en-US" dirty="0"/>
            </a:br>
            <a:r>
              <a:rPr lang="en-US" dirty="0"/>
              <a:t>  </a:t>
            </a:r>
            <a:r>
              <a:rPr lang="en-US" dirty="0" err="1"/>
              <a:t>int</a:t>
            </a:r>
            <a:r>
              <a:rPr lang="en-US" dirty="0"/>
              <a:t> ref_;</a:t>
            </a:r>
            <a:br>
              <a:rPr lang="en-US" dirty="0"/>
            </a:br>
            <a:r>
              <a:rPr lang="en-US" dirty="0"/>
              <a:t>};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0532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Code Snippet 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en-US" dirty="0"/>
              <a:t>/*</a:t>
            </a:r>
          </a:p>
          <a:p>
            <a:pPr marL="0" indent="0">
              <a:buNone/>
            </a:pPr>
            <a:r>
              <a:rPr lang="en-US" dirty="0"/>
              <a:t>Ref() and </a:t>
            </a:r>
            <a:r>
              <a:rPr lang="en-US" dirty="0" err="1"/>
              <a:t>Unref</a:t>
            </a:r>
            <a:r>
              <a:rPr lang="en-US" dirty="0"/>
              <a:t>() may be called from several threads.</a:t>
            </a:r>
            <a:br>
              <a:rPr lang="en-US" dirty="0"/>
            </a:br>
            <a:r>
              <a:rPr lang="en-US" dirty="0"/>
              <a:t>Last </a:t>
            </a:r>
            <a:r>
              <a:rPr lang="en-US" dirty="0" err="1"/>
              <a:t>Unref</a:t>
            </a:r>
            <a:r>
              <a:rPr lang="en-US" dirty="0"/>
              <a:t>() destroys the object.</a:t>
            </a:r>
          </a:p>
          <a:p>
            <a:pPr marL="0" indent="0">
              <a:buNone/>
            </a:pPr>
            <a:r>
              <a:rPr lang="en-US" dirty="0"/>
              <a:t>*/</a:t>
            </a:r>
            <a:br>
              <a:rPr lang="en-US" dirty="0"/>
            </a:br>
            <a:r>
              <a:rPr lang="en-US" dirty="0"/>
              <a:t>class </a:t>
            </a:r>
            <a:r>
              <a:rPr lang="en-US" dirty="0" err="1"/>
              <a:t>RefCountedObject</a:t>
            </a:r>
            <a:r>
              <a:rPr lang="en-US" dirty="0"/>
              <a:t> {</a:t>
            </a:r>
            <a:br>
              <a:rPr lang="en-US" dirty="0"/>
            </a:br>
            <a:r>
              <a:rPr lang="en-US" dirty="0"/>
              <a:t> ...</a:t>
            </a:r>
            <a:br>
              <a:rPr lang="en-US" dirty="0"/>
            </a:br>
            <a:r>
              <a:rPr lang="en-US" dirty="0"/>
              <a:t> public:</a:t>
            </a:r>
            <a:br>
              <a:rPr lang="en-US" dirty="0"/>
            </a:br>
            <a:r>
              <a:rPr lang="en-US" dirty="0"/>
              <a:t>  void Ref() {</a:t>
            </a:r>
          </a:p>
          <a:p>
            <a:pPr marL="0" indent="0">
              <a:buNone/>
            </a:pPr>
            <a:r>
              <a:rPr lang="en-US" dirty="0"/>
              <a:t>  </a:t>
            </a:r>
            <a:r>
              <a:rPr lang="en-US" dirty="0" err="1"/>
              <a:t>mu.Lock</a:t>
            </a:r>
            <a:r>
              <a:rPr lang="en-US" dirty="0"/>
              <a:t>(); </a:t>
            </a:r>
            <a:r>
              <a:rPr lang="en-US" dirty="0">
                <a:solidFill>
                  <a:srgbClr val="FF0000"/>
                </a:solidFill>
              </a:rPr>
              <a:t>ref_++;   </a:t>
            </a:r>
            <a:r>
              <a:rPr lang="en-US" dirty="0" err="1"/>
              <a:t>mu.Unlock</a:t>
            </a:r>
            <a:r>
              <a:rPr lang="en-US" dirty="0"/>
              <a:t>();</a:t>
            </a:r>
            <a:br>
              <a:rPr lang="en-US" dirty="0"/>
            </a:br>
            <a:r>
              <a:rPr lang="en-US" dirty="0"/>
              <a:t>  }</a:t>
            </a:r>
            <a:br>
              <a:rPr lang="en-US" dirty="0"/>
            </a:br>
            <a:r>
              <a:rPr lang="en-US" dirty="0"/>
              <a:t>  void </a:t>
            </a:r>
            <a:r>
              <a:rPr lang="en-US" dirty="0" err="1"/>
              <a:t>Unref</a:t>
            </a:r>
            <a:r>
              <a:rPr lang="en-US" dirty="0"/>
              <a:t>() {</a:t>
            </a:r>
          </a:p>
          <a:p>
            <a:pPr marL="0" indent="0">
              <a:buNone/>
            </a:pPr>
            <a:r>
              <a:rPr lang="en-US" dirty="0" smtClean="0"/>
              <a:t>    </a:t>
            </a:r>
            <a:r>
              <a:rPr lang="en-US" dirty="0" err="1" smtClean="0"/>
              <a:t>mu.Lock</a:t>
            </a:r>
            <a:r>
              <a:rPr lang="en-US" dirty="0"/>
              <a:t>(); </a:t>
            </a:r>
            <a:r>
              <a:rPr lang="en-US" dirty="0">
                <a:solidFill>
                  <a:srgbClr val="FF0000"/>
                </a:solidFill>
              </a:rPr>
              <a:t>ref_--;</a:t>
            </a:r>
            <a:r>
              <a:rPr lang="en-US" dirty="0"/>
              <a:t>   </a:t>
            </a:r>
            <a:r>
              <a:rPr lang="en-US" dirty="0" err="1"/>
              <a:t>mu.Unlock</a:t>
            </a:r>
            <a:r>
              <a:rPr lang="en-US" dirty="0"/>
              <a:t>();</a:t>
            </a:r>
            <a:br>
              <a:rPr lang="en-US" dirty="0"/>
            </a:br>
            <a:r>
              <a:rPr lang="en-US" dirty="0"/>
              <a:t>    if (</a:t>
            </a:r>
            <a:r>
              <a:rPr lang="en-US" dirty="0">
                <a:solidFill>
                  <a:srgbClr val="FF0000"/>
                </a:solidFill>
              </a:rPr>
              <a:t>ref_ == 0</a:t>
            </a:r>
            <a:r>
              <a:rPr lang="en-US" dirty="0"/>
              <a:t>)   </a:t>
            </a:r>
            <a:br>
              <a:rPr lang="en-US" dirty="0"/>
            </a:br>
            <a:r>
              <a:rPr lang="en-US" dirty="0"/>
              <a:t>      delete this;</a:t>
            </a:r>
            <a:br>
              <a:rPr lang="en-US" dirty="0"/>
            </a:br>
            <a:r>
              <a:rPr lang="en-US" dirty="0"/>
              <a:t>  }</a:t>
            </a:r>
            <a:br>
              <a:rPr lang="en-US" dirty="0"/>
            </a:br>
            <a:r>
              <a:rPr lang="en-US" dirty="0"/>
              <a:t> private:</a:t>
            </a:r>
          </a:p>
          <a:p>
            <a:pPr marL="0" indent="0">
              <a:buNone/>
            </a:pPr>
            <a:r>
              <a:rPr lang="en-US" dirty="0"/>
              <a:t>  </a:t>
            </a:r>
            <a:r>
              <a:rPr lang="en-US" dirty="0" err="1"/>
              <a:t>mutex_lock</a:t>
            </a:r>
            <a:r>
              <a:rPr lang="en-US" dirty="0"/>
              <a:t> mu;  //lock</a:t>
            </a:r>
            <a:br>
              <a:rPr lang="en-US" dirty="0"/>
            </a:br>
            <a:r>
              <a:rPr lang="en-US" dirty="0"/>
              <a:t>  </a:t>
            </a:r>
            <a:r>
              <a:rPr lang="en-US" dirty="0" err="1"/>
              <a:t>int</a:t>
            </a:r>
            <a:r>
              <a:rPr lang="en-US" dirty="0"/>
              <a:t> ref_;</a:t>
            </a:r>
            <a:br>
              <a:rPr lang="en-US" dirty="0"/>
            </a:br>
            <a:r>
              <a:rPr lang="en-US" dirty="0"/>
              <a:t>};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0356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Code Snippet 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dirty="0" err="1"/>
              <a:t>bool</a:t>
            </a:r>
            <a:r>
              <a:rPr lang="en-US" dirty="0"/>
              <a:t> done = false;</a:t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>void Thread1() {</a:t>
            </a:r>
            <a:br>
              <a:rPr lang="en-US" dirty="0"/>
            </a:br>
            <a:r>
              <a:rPr lang="en-US" dirty="0"/>
              <a:t>  while (!done) {</a:t>
            </a:r>
            <a:br>
              <a:rPr lang="en-US" dirty="0"/>
            </a:br>
            <a:r>
              <a:rPr lang="en-US" dirty="0"/>
              <a:t>    do_something_useful_in_a_loop_1();</a:t>
            </a:r>
            <a:br>
              <a:rPr lang="en-US" dirty="0"/>
            </a:br>
            <a:r>
              <a:rPr lang="en-US" dirty="0"/>
              <a:t>  } </a:t>
            </a:r>
            <a:br>
              <a:rPr lang="en-US" dirty="0"/>
            </a:br>
            <a:r>
              <a:rPr lang="en-US" dirty="0"/>
              <a:t>  do_thread1_cleanup();</a:t>
            </a:r>
            <a:br>
              <a:rPr lang="en-US" dirty="0"/>
            </a:br>
            <a:r>
              <a:rPr lang="en-US" dirty="0"/>
              <a:t>}</a:t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>void Thread2() {</a:t>
            </a:r>
            <a:br>
              <a:rPr lang="en-US" dirty="0"/>
            </a:br>
            <a:r>
              <a:rPr lang="en-US" dirty="0"/>
              <a:t>  do_something_useful_2();</a:t>
            </a:r>
            <a:br>
              <a:rPr lang="en-US" dirty="0"/>
            </a:br>
            <a:r>
              <a:rPr lang="en-US" dirty="0"/>
              <a:t>  done = true;</a:t>
            </a:r>
            <a:br>
              <a:rPr lang="en-US" dirty="0"/>
            </a:br>
            <a:r>
              <a:rPr lang="en-US" dirty="0"/>
              <a:t>  do_thread2_cleanup();</a:t>
            </a:r>
            <a:br>
              <a:rPr lang="en-US" dirty="0"/>
            </a:br>
            <a:r>
              <a:rPr lang="en-US" dirty="0"/>
              <a:t>}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660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Code Snippet 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dirty="0" err="1"/>
              <a:t>bool</a:t>
            </a:r>
            <a:r>
              <a:rPr lang="en-US" dirty="0"/>
              <a:t> done = false;</a:t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>void Thread1() {</a:t>
            </a:r>
            <a:br>
              <a:rPr lang="en-US" dirty="0"/>
            </a:br>
            <a:r>
              <a:rPr lang="en-US" dirty="0"/>
              <a:t>  while </a:t>
            </a:r>
            <a:r>
              <a:rPr lang="en-US" dirty="0">
                <a:solidFill>
                  <a:srgbClr val="FF0000"/>
                </a:solidFill>
              </a:rPr>
              <a:t>(!done</a:t>
            </a:r>
            <a:r>
              <a:rPr lang="en-US" dirty="0"/>
              <a:t>) {</a:t>
            </a:r>
            <a:br>
              <a:rPr lang="en-US" dirty="0"/>
            </a:br>
            <a:r>
              <a:rPr lang="en-US" dirty="0"/>
              <a:t>    do_something_useful_in_a_loop_1();</a:t>
            </a:r>
            <a:br>
              <a:rPr lang="en-US" dirty="0"/>
            </a:br>
            <a:r>
              <a:rPr lang="en-US" dirty="0"/>
              <a:t>  } </a:t>
            </a:r>
            <a:br>
              <a:rPr lang="en-US" dirty="0"/>
            </a:br>
            <a:r>
              <a:rPr lang="en-US" dirty="0"/>
              <a:t>  do_thread1_cleanup();</a:t>
            </a:r>
            <a:br>
              <a:rPr lang="en-US" dirty="0"/>
            </a:br>
            <a:r>
              <a:rPr lang="en-US" dirty="0"/>
              <a:t>}</a:t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>void Thread2() {</a:t>
            </a:r>
            <a:br>
              <a:rPr lang="en-US" dirty="0"/>
            </a:br>
            <a:r>
              <a:rPr lang="en-US" dirty="0"/>
              <a:t>  do_something_useful_2();</a:t>
            </a:r>
            <a:br>
              <a:rPr lang="en-US" dirty="0"/>
            </a:br>
            <a:r>
              <a:rPr lang="en-US" dirty="0"/>
              <a:t>  </a:t>
            </a:r>
            <a:r>
              <a:rPr lang="en-US" dirty="0">
                <a:solidFill>
                  <a:srgbClr val="FF0000"/>
                </a:solidFill>
              </a:rPr>
              <a:t>done = true;</a:t>
            </a:r>
            <a:br>
              <a:rPr lang="en-US" dirty="0">
                <a:solidFill>
                  <a:srgbClr val="FF0000"/>
                </a:solidFill>
              </a:rPr>
            </a:br>
            <a:r>
              <a:rPr lang="en-US" dirty="0"/>
              <a:t>  do_thread2_cleanup();</a:t>
            </a:r>
            <a:br>
              <a:rPr lang="en-US" dirty="0"/>
            </a:br>
            <a:r>
              <a:rPr lang="en-US" dirty="0"/>
              <a:t>}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6860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Pay attention to compiler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2362200" y="1752600"/>
            <a:ext cx="3886200" cy="1905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dirty="0"/>
              <a:t>  while (!done) {</a:t>
            </a:r>
            <a:br>
              <a:rPr lang="en-US" sz="1800" dirty="0"/>
            </a:br>
            <a:r>
              <a:rPr lang="en-US" sz="1800" dirty="0"/>
              <a:t>    do_something_useful_in_a_loop_1();</a:t>
            </a:r>
            <a:br>
              <a:rPr lang="en-US" sz="1800" dirty="0"/>
            </a:br>
            <a:r>
              <a:rPr lang="en-US" sz="1800" dirty="0"/>
              <a:t>  } </a:t>
            </a:r>
            <a:br>
              <a:rPr lang="en-US" sz="1800" dirty="0"/>
            </a:br>
            <a:r>
              <a:rPr lang="en-US" sz="1800" dirty="0"/>
              <a:t>  do_thread1_cleanup();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2438400" y="3733801"/>
            <a:ext cx="4038600" cy="19812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dirty="0"/>
              <a:t>if (!done) {</a:t>
            </a:r>
            <a:br>
              <a:rPr lang="en-US" sz="1800" dirty="0"/>
            </a:br>
            <a:r>
              <a:rPr lang="en-US" sz="1800" dirty="0"/>
              <a:t>    while(true) {</a:t>
            </a:r>
            <a:br>
              <a:rPr lang="en-US" sz="1800" dirty="0"/>
            </a:br>
            <a:r>
              <a:rPr lang="en-US" sz="1800" dirty="0"/>
              <a:t>      do_something_useful_in_a_loop_1();</a:t>
            </a:r>
            <a:br>
              <a:rPr lang="en-US" sz="1800" dirty="0"/>
            </a:br>
            <a:r>
              <a:rPr lang="en-US" sz="1800" dirty="0"/>
              <a:t>    } </a:t>
            </a:r>
            <a:br>
              <a:rPr lang="en-US" sz="1800" dirty="0"/>
            </a:br>
            <a:r>
              <a:rPr lang="en-US" sz="1800" dirty="0"/>
              <a:t>  }</a:t>
            </a:r>
            <a:br>
              <a:rPr lang="en-US" sz="1800" dirty="0"/>
            </a:br>
            <a:r>
              <a:rPr lang="en-US" sz="1800" dirty="0"/>
              <a:t>  do_thread1_cleanup();</a:t>
            </a:r>
            <a:endParaRPr lang="en-US" sz="1800" dirty="0"/>
          </a:p>
        </p:txBody>
      </p:sp>
      <p:sp>
        <p:nvSpPr>
          <p:cNvPr id="6" name="Down Arrow 5"/>
          <p:cNvSpPr/>
          <p:nvPr/>
        </p:nvSpPr>
        <p:spPr>
          <a:xfrm>
            <a:off x="3810000" y="3124200"/>
            <a:ext cx="152400" cy="3810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9566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en-US" dirty="0" smtClean="0"/>
              <a:t>Q1: Raising Goldfish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Coordination in concurrent programming</a:t>
            </a:r>
          </a:p>
          <a:p>
            <a:endParaRPr lang="en-US" dirty="0"/>
          </a:p>
          <a:p>
            <a:r>
              <a:rPr lang="en-US" dirty="0" smtClean="0"/>
              <a:t>Many similar cases in the real world</a:t>
            </a:r>
          </a:p>
          <a:p>
            <a:pPr lvl="1"/>
            <a:r>
              <a:rPr lang="en-US" dirty="0" smtClean="0"/>
              <a:t>Buy film tickets </a:t>
            </a:r>
          </a:p>
          <a:p>
            <a:pPr lvl="1"/>
            <a:r>
              <a:rPr lang="en-US" dirty="0" smtClean="0"/>
              <a:t>Transfer accounts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3134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 &amp;&amp; 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0140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Strategy 1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ln>
            <a:solidFill>
              <a:schemeClr val="tx1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en-US" dirty="0"/>
              <a:t>Alice:</a:t>
            </a:r>
          </a:p>
          <a:p>
            <a:pPr marL="0" indent="0">
              <a:buNone/>
            </a:pPr>
            <a:r>
              <a:rPr lang="en-US" dirty="0"/>
              <a:t>if (!flag){</a:t>
            </a:r>
          </a:p>
          <a:p>
            <a:pPr marL="0" indent="0">
              <a:buNone/>
            </a:pPr>
            <a:r>
              <a:rPr lang="en-US" dirty="0"/>
              <a:t>  </a:t>
            </a:r>
            <a:r>
              <a:rPr lang="en-US" dirty="0" smtClean="0"/>
              <a:t>   </a:t>
            </a:r>
            <a:r>
              <a:rPr lang="en-US" dirty="0"/>
              <a:t>flag = 1;</a:t>
            </a:r>
          </a:p>
          <a:p>
            <a:pPr marL="0" indent="0">
              <a:buNone/>
            </a:pPr>
            <a:r>
              <a:rPr lang="en-US" dirty="0" smtClean="0"/>
              <a:t>    </a:t>
            </a:r>
            <a:r>
              <a:rPr lang="en-US" dirty="0"/>
              <a:t>if (</a:t>
            </a:r>
            <a:r>
              <a:rPr lang="en-US" dirty="0" err="1"/>
              <a:t>noFeed</a:t>
            </a:r>
            <a:r>
              <a:rPr lang="en-US" dirty="0"/>
              <a:t>)</a:t>
            </a:r>
          </a:p>
          <a:p>
            <a:pPr marL="0" indent="0">
              <a:buNone/>
            </a:pPr>
            <a:r>
              <a:rPr lang="en-US" dirty="0"/>
              <a:t>          </a:t>
            </a:r>
            <a:r>
              <a:rPr lang="en-US" dirty="0" err="1"/>
              <a:t>feed_fish</a:t>
            </a:r>
            <a:r>
              <a:rPr lang="en-US" dirty="0"/>
              <a:t>();</a:t>
            </a:r>
          </a:p>
          <a:p>
            <a:pPr marL="0" indent="0">
              <a:buNone/>
            </a:pPr>
            <a:r>
              <a:rPr lang="en-US" dirty="0"/>
              <a:t>}</a:t>
            </a:r>
          </a:p>
          <a:p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ln>
            <a:solidFill>
              <a:schemeClr val="tx1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en-US" dirty="0"/>
              <a:t>Bob:</a:t>
            </a:r>
          </a:p>
          <a:p>
            <a:pPr marL="0" indent="0">
              <a:buNone/>
            </a:pPr>
            <a:r>
              <a:rPr lang="en-US" dirty="0"/>
              <a:t>if (!flag){</a:t>
            </a:r>
          </a:p>
          <a:p>
            <a:pPr marL="0" indent="0">
              <a:buNone/>
            </a:pPr>
            <a:r>
              <a:rPr lang="en-US" dirty="0"/>
              <a:t>      flag = 1;</a:t>
            </a:r>
          </a:p>
          <a:p>
            <a:pPr marL="0" indent="0">
              <a:buNone/>
            </a:pPr>
            <a:r>
              <a:rPr lang="en-US" dirty="0"/>
              <a:t>      if (</a:t>
            </a:r>
            <a:r>
              <a:rPr lang="en-US" dirty="0" err="1"/>
              <a:t>noFeed</a:t>
            </a:r>
            <a:r>
              <a:rPr lang="en-US" dirty="0"/>
              <a:t>)</a:t>
            </a:r>
          </a:p>
          <a:p>
            <a:pPr marL="0" indent="0">
              <a:buNone/>
            </a:pPr>
            <a:r>
              <a:rPr lang="en-US" dirty="0"/>
              <a:t>          </a:t>
            </a:r>
            <a:r>
              <a:rPr lang="en-US" dirty="0" err="1"/>
              <a:t>feed_fish</a:t>
            </a:r>
            <a:r>
              <a:rPr lang="en-US" dirty="0"/>
              <a:t>();</a:t>
            </a:r>
          </a:p>
          <a:p>
            <a:pPr marL="0" indent="0">
              <a:buNone/>
            </a:pPr>
            <a:r>
              <a:rPr lang="en-US" dirty="0"/>
              <a:t>}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9713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Strategy 1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324369" y="2212949"/>
            <a:ext cx="2667000" cy="4525963"/>
          </a:xfrm>
          <a:ln>
            <a:noFill/>
          </a:ln>
        </p:spPr>
        <p:txBody>
          <a:bodyPr/>
          <a:lstStyle/>
          <a:p>
            <a:pPr marL="0" indent="0">
              <a:buNone/>
            </a:pPr>
            <a:r>
              <a:rPr lang="en-US" sz="2000" dirty="0"/>
              <a:t>Alice:</a:t>
            </a:r>
          </a:p>
          <a:p>
            <a:pPr marL="0" indent="0">
              <a:buNone/>
            </a:pPr>
            <a:r>
              <a:rPr lang="en-US" sz="2000" dirty="0"/>
              <a:t>if (!flag){</a:t>
            </a:r>
          </a:p>
          <a:p>
            <a:pPr marL="0" indent="0">
              <a:buNone/>
            </a:pPr>
            <a:r>
              <a:rPr lang="en-US" sz="2000" dirty="0"/>
              <a:t>  </a:t>
            </a:r>
            <a:r>
              <a:rPr lang="en-US" sz="2000" dirty="0" smtClean="0"/>
              <a:t>  </a:t>
            </a:r>
          </a:p>
          <a:p>
            <a:pPr marL="0" indent="0">
              <a:buNone/>
            </a:pPr>
            <a:r>
              <a:rPr lang="en-US" sz="2000" dirty="0"/>
              <a:t> </a:t>
            </a:r>
            <a:r>
              <a:rPr lang="en-US" sz="2000" dirty="0" smtClean="0"/>
              <a:t>  </a:t>
            </a:r>
            <a:r>
              <a:rPr lang="en-US" sz="2000" dirty="0"/>
              <a:t>flag = 1;</a:t>
            </a:r>
          </a:p>
          <a:p>
            <a:pPr marL="0" indent="0">
              <a:buNone/>
            </a:pPr>
            <a:r>
              <a:rPr lang="en-US" sz="2000" dirty="0" smtClean="0"/>
              <a:t>   </a:t>
            </a:r>
          </a:p>
          <a:p>
            <a:pPr marL="0" indent="0">
              <a:buNone/>
            </a:pPr>
            <a:r>
              <a:rPr lang="en-US" sz="2000" dirty="0"/>
              <a:t> </a:t>
            </a:r>
            <a:r>
              <a:rPr lang="en-US" sz="2000" dirty="0" smtClean="0"/>
              <a:t>  </a:t>
            </a:r>
            <a:r>
              <a:rPr lang="en-US" sz="2000" dirty="0"/>
              <a:t>if (</a:t>
            </a:r>
            <a:r>
              <a:rPr lang="en-US" sz="2000" dirty="0" err="1"/>
              <a:t>noFeed</a:t>
            </a:r>
            <a:r>
              <a:rPr lang="en-US" sz="2000" dirty="0"/>
              <a:t>)</a:t>
            </a:r>
          </a:p>
          <a:p>
            <a:pPr marL="0" indent="0">
              <a:buNone/>
            </a:pPr>
            <a:r>
              <a:rPr lang="en-US" sz="2000" dirty="0"/>
              <a:t> </a:t>
            </a:r>
            <a:endParaRPr lang="en-US" sz="2000" dirty="0" smtClean="0"/>
          </a:p>
          <a:p>
            <a:pPr marL="0" indent="0">
              <a:buNone/>
            </a:pPr>
            <a:r>
              <a:rPr lang="en-US" sz="2000" dirty="0" smtClean="0"/>
              <a:t>         </a:t>
            </a:r>
            <a:r>
              <a:rPr lang="en-US" sz="2000" dirty="0" err="1"/>
              <a:t>feed_fish</a:t>
            </a:r>
            <a:r>
              <a:rPr lang="en-US" sz="2000" dirty="0"/>
              <a:t>();</a:t>
            </a:r>
          </a:p>
          <a:p>
            <a:pPr marL="0" indent="0">
              <a:buNone/>
            </a:pPr>
            <a:r>
              <a:rPr lang="en-US" sz="2000" dirty="0"/>
              <a:t>}</a:t>
            </a:r>
          </a:p>
          <a:p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4331435" y="2209800"/>
            <a:ext cx="2819400" cy="4525963"/>
          </a:xfrm>
          <a:ln>
            <a:noFill/>
          </a:ln>
        </p:spPr>
        <p:txBody>
          <a:bodyPr/>
          <a:lstStyle/>
          <a:p>
            <a:pPr marL="0" indent="0">
              <a:buNone/>
            </a:pPr>
            <a:r>
              <a:rPr lang="en-US" sz="2000" dirty="0"/>
              <a:t>Bob:</a:t>
            </a:r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r>
              <a:rPr lang="en-US" sz="2000" dirty="0" smtClean="0"/>
              <a:t>if </a:t>
            </a:r>
            <a:r>
              <a:rPr lang="en-US" sz="2000" dirty="0"/>
              <a:t>(!flag){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dirty="0" smtClean="0"/>
              <a:t>      </a:t>
            </a:r>
            <a:r>
              <a:rPr lang="en-US" sz="2000" dirty="0"/>
              <a:t>flag = 1;</a:t>
            </a:r>
          </a:p>
          <a:p>
            <a:pPr marL="0" indent="0">
              <a:buNone/>
            </a:pPr>
            <a:r>
              <a:rPr lang="en-US" sz="2000" dirty="0"/>
              <a:t>      </a:t>
            </a:r>
            <a:endParaRPr lang="en-US" sz="2000" dirty="0" smtClean="0"/>
          </a:p>
          <a:p>
            <a:pPr marL="0" indent="0">
              <a:buNone/>
            </a:pPr>
            <a:r>
              <a:rPr lang="en-US" sz="2000" dirty="0"/>
              <a:t> </a:t>
            </a:r>
            <a:r>
              <a:rPr lang="en-US" sz="2000" dirty="0" smtClean="0"/>
              <a:t>    if </a:t>
            </a:r>
            <a:r>
              <a:rPr lang="en-US" sz="2000" dirty="0"/>
              <a:t>(</a:t>
            </a:r>
            <a:r>
              <a:rPr lang="en-US" sz="2000" dirty="0" err="1"/>
              <a:t>noFeed</a:t>
            </a:r>
            <a:r>
              <a:rPr lang="en-US" sz="2000" dirty="0"/>
              <a:t>)</a:t>
            </a:r>
          </a:p>
          <a:p>
            <a:pPr marL="0" indent="0">
              <a:buNone/>
            </a:pPr>
            <a:r>
              <a:rPr lang="en-US" sz="2000" dirty="0"/>
              <a:t> </a:t>
            </a:r>
            <a:endParaRPr lang="en-US" sz="2000" dirty="0" smtClean="0"/>
          </a:p>
          <a:p>
            <a:pPr marL="0" indent="0">
              <a:buNone/>
            </a:pPr>
            <a:r>
              <a:rPr lang="en-US" sz="2000" dirty="0" smtClean="0"/>
              <a:t>         </a:t>
            </a:r>
            <a:r>
              <a:rPr lang="en-US" sz="2000" dirty="0" err="1"/>
              <a:t>feed_fish</a:t>
            </a:r>
            <a:r>
              <a:rPr lang="en-US" sz="2000" dirty="0"/>
              <a:t>();</a:t>
            </a:r>
          </a:p>
          <a:p>
            <a:pPr marL="0" indent="0">
              <a:buNone/>
            </a:pPr>
            <a:r>
              <a:rPr lang="en-US" sz="2000" dirty="0"/>
              <a:t>}</a:t>
            </a:r>
          </a:p>
          <a:p>
            <a:pPr marL="0" indent="0">
              <a:buNone/>
            </a:pPr>
            <a:endParaRPr lang="en-US" dirty="0"/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3972476" y="2209800"/>
            <a:ext cx="0" cy="3962400"/>
          </a:xfrm>
          <a:prstGeom prst="straightConnector1">
            <a:avLst/>
          </a:prstGeom>
          <a:ln w="158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838200" y="1371600"/>
            <a:ext cx="3276600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f</a:t>
            </a:r>
            <a:r>
              <a:rPr lang="en-US" dirty="0" smtClean="0"/>
              <a:t>lag:   0</a:t>
            </a:r>
          </a:p>
          <a:p>
            <a:r>
              <a:rPr lang="en-US" dirty="0" err="1" smtClean="0"/>
              <a:t>noFeed</a:t>
            </a:r>
            <a:r>
              <a:rPr lang="en-US" dirty="0" smtClean="0"/>
              <a:t>: 1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3657600" y="6322710"/>
            <a:ext cx="2667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Time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1668213" y="1371600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ym typeface="Wingdings" pitchFamily="2" charset="2"/>
              </a:rPr>
              <a:t> 1</a:t>
            </a:r>
            <a:endParaRPr lang="en-US" dirty="0"/>
          </a:p>
        </p:txBody>
      </p:sp>
      <p:sp>
        <p:nvSpPr>
          <p:cNvPr id="13" name="Explosion 1 12"/>
          <p:cNvSpPr/>
          <p:nvPr/>
        </p:nvSpPr>
        <p:spPr>
          <a:xfrm>
            <a:off x="2628900" y="4648200"/>
            <a:ext cx="2362200" cy="2209800"/>
          </a:xfrm>
          <a:prstGeom prst="irregularSeal1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Be </a:t>
            </a:r>
            <a:r>
              <a:rPr lang="en-US" dirty="0"/>
              <a:t>s</a:t>
            </a:r>
            <a:r>
              <a:rPr lang="en-US" dirty="0" smtClean="0"/>
              <a:t>tuffed </a:t>
            </a:r>
            <a:r>
              <a:rPr lang="en-US" dirty="0"/>
              <a:t>to death</a:t>
            </a:r>
          </a:p>
        </p:txBody>
      </p:sp>
    </p:spTree>
    <p:extLst>
      <p:ext uri="{BB962C8B-B14F-4D97-AF65-F5344CB8AC3E}">
        <p14:creationId xmlns:p14="http://schemas.microsoft.com/office/powerpoint/2010/main" val="3947760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3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4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5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51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2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7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58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Strategy 2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ln>
            <a:solidFill>
              <a:schemeClr val="tx1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en-US" dirty="0"/>
              <a:t>Alice:</a:t>
            </a:r>
          </a:p>
          <a:p>
            <a:pPr marL="0" indent="0">
              <a:buNone/>
            </a:pPr>
            <a:r>
              <a:rPr lang="en-US" dirty="0" err="1"/>
              <a:t>flagOfAlice</a:t>
            </a:r>
            <a:r>
              <a:rPr lang="en-US" dirty="0"/>
              <a:t> = 1;</a:t>
            </a:r>
          </a:p>
          <a:p>
            <a:pPr marL="0" indent="0">
              <a:buNone/>
            </a:pPr>
            <a:r>
              <a:rPr lang="en-US" dirty="0"/>
              <a:t>if (!</a:t>
            </a:r>
            <a:r>
              <a:rPr lang="en-US" dirty="0" err="1"/>
              <a:t>flagOfBob</a:t>
            </a:r>
            <a:r>
              <a:rPr lang="en-US" dirty="0"/>
              <a:t>){</a:t>
            </a:r>
          </a:p>
          <a:p>
            <a:pPr marL="0" indent="0">
              <a:buNone/>
            </a:pPr>
            <a:r>
              <a:rPr lang="en-US" dirty="0"/>
              <a:t>      if (</a:t>
            </a:r>
            <a:r>
              <a:rPr lang="en-US" dirty="0" err="1"/>
              <a:t>noFeed</a:t>
            </a:r>
            <a:r>
              <a:rPr lang="en-US" dirty="0"/>
              <a:t>)</a:t>
            </a:r>
          </a:p>
          <a:p>
            <a:pPr marL="0" indent="0">
              <a:buNone/>
            </a:pPr>
            <a:r>
              <a:rPr lang="en-US" dirty="0"/>
              <a:t>           </a:t>
            </a:r>
            <a:r>
              <a:rPr lang="en-US" dirty="0" err="1"/>
              <a:t>feed_fish</a:t>
            </a:r>
            <a:r>
              <a:rPr lang="en-US" dirty="0"/>
              <a:t>();</a:t>
            </a:r>
          </a:p>
          <a:p>
            <a:pPr marL="0" indent="0">
              <a:buNone/>
            </a:pPr>
            <a:r>
              <a:rPr lang="en-US" dirty="0"/>
              <a:t>}</a:t>
            </a:r>
          </a:p>
          <a:p>
            <a:pPr marL="0" indent="0">
              <a:buNone/>
            </a:pPr>
            <a:r>
              <a:rPr lang="en-US" dirty="0" err="1"/>
              <a:t>flagOfAlice</a:t>
            </a:r>
            <a:r>
              <a:rPr lang="en-US" dirty="0"/>
              <a:t> = 0;</a:t>
            </a:r>
          </a:p>
          <a:p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ln>
            <a:solidFill>
              <a:schemeClr val="tx1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en-US" dirty="0"/>
              <a:t>Bob:</a:t>
            </a:r>
          </a:p>
          <a:p>
            <a:pPr marL="0" indent="0">
              <a:buNone/>
            </a:pPr>
            <a:r>
              <a:rPr lang="en-US" dirty="0" err="1" smtClean="0"/>
              <a:t>flagOfBob</a:t>
            </a:r>
            <a:r>
              <a:rPr lang="en-US" dirty="0" smtClean="0"/>
              <a:t> </a:t>
            </a:r>
            <a:r>
              <a:rPr lang="en-US" dirty="0"/>
              <a:t>= 1;</a:t>
            </a:r>
          </a:p>
          <a:p>
            <a:pPr marL="0" indent="0">
              <a:buNone/>
            </a:pPr>
            <a:r>
              <a:rPr lang="en-US" dirty="0"/>
              <a:t>if (!</a:t>
            </a:r>
            <a:r>
              <a:rPr lang="en-US" dirty="0" err="1" smtClean="0"/>
              <a:t>flagOfAlice</a:t>
            </a:r>
            <a:r>
              <a:rPr lang="en-US" dirty="0" smtClean="0"/>
              <a:t>){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      if (</a:t>
            </a:r>
            <a:r>
              <a:rPr lang="en-US" dirty="0" err="1"/>
              <a:t>noFeed</a:t>
            </a:r>
            <a:r>
              <a:rPr lang="en-US" dirty="0"/>
              <a:t>)</a:t>
            </a:r>
          </a:p>
          <a:p>
            <a:pPr marL="0" indent="0">
              <a:buNone/>
            </a:pPr>
            <a:r>
              <a:rPr lang="en-US" dirty="0"/>
              <a:t>           </a:t>
            </a:r>
            <a:r>
              <a:rPr lang="en-US" dirty="0" err="1"/>
              <a:t>feed_fish</a:t>
            </a:r>
            <a:r>
              <a:rPr lang="en-US" dirty="0"/>
              <a:t>();</a:t>
            </a:r>
          </a:p>
          <a:p>
            <a:pPr marL="0" indent="0">
              <a:buNone/>
            </a:pPr>
            <a:r>
              <a:rPr lang="en-US" dirty="0"/>
              <a:t>}</a:t>
            </a:r>
          </a:p>
          <a:p>
            <a:pPr marL="0" indent="0">
              <a:buNone/>
            </a:pPr>
            <a:r>
              <a:rPr lang="en-US" dirty="0" err="1" smtClean="0"/>
              <a:t>flagOfBob</a:t>
            </a:r>
            <a:r>
              <a:rPr lang="en-US" dirty="0" smtClean="0"/>
              <a:t> = </a:t>
            </a:r>
            <a:r>
              <a:rPr lang="en-US" dirty="0"/>
              <a:t>0;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9" name="Rounded Rectangular Callout 8"/>
          <p:cNvSpPr/>
          <p:nvPr/>
        </p:nvSpPr>
        <p:spPr>
          <a:xfrm>
            <a:off x="1295400" y="1295400"/>
            <a:ext cx="2286000" cy="609600"/>
          </a:xfrm>
          <a:prstGeom prst="wedgeRoundRectCallout">
            <a:avLst>
              <a:gd name="adj1" fmla="val -19763"/>
              <a:gd name="adj2" fmla="val 100517"/>
              <a:gd name="adj3" fmla="val 16667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Bob, you cannot enter critical section</a:t>
            </a:r>
            <a:endParaRPr lang="en-US" dirty="0"/>
          </a:p>
        </p:txBody>
      </p:sp>
      <p:sp>
        <p:nvSpPr>
          <p:cNvPr id="10" name="Rounded Rectangular Callout 9"/>
          <p:cNvSpPr/>
          <p:nvPr/>
        </p:nvSpPr>
        <p:spPr>
          <a:xfrm>
            <a:off x="5334000" y="1292251"/>
            <a:ext cx="2286000" cy="609600"/>
          </a:xfrm>
          <a:prstGeom prst="wedgeRoundRectCallout">
            <a:avLst>
              <a:gd name="adj1" fmla="val -19763"/>
              <a:gd name="adj2" fmla="val 100517"/>
              <a:gd name="adj3" fmla="val 16667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Alice, you cannot enter critical section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0948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Strategy </a:t>
            </a:r>
            <a:r>
              <a:rPr lang="en-US" dirty="0" smtClean="0"/>
              <a:t>2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2111559" y="1600200"/>
            <a:ext cx="2286000" cy="4525963"/>
          </a:xfrm>
          <a:ln>
            <a:noFill/>
          </a:ln>
        </p:spPr>
        <p:txBody>
          <a:bodyPr/>
          <a:lstStyle/>
          <a:p>
            <a:pPr marL="0" indent="0">
              <a:buNone/>
            </a:pPr>
            <a:r>
              <a:rPr lang="en-US" sz="2000" dirty="0"/>
              <a:t>Alice:</a:t>
            </a:r>
          </a:p>
          <a:p>
            <a:pPr marL="0" indent="0">
              <a:buNone/>
            </a:pPr>
            <a:r>
              <a:rPr lang="en-US" sz="2000" dirty="0" err="1"/>
              <a:t>flagOfAlice</a:t>
            </a:r>
            <a:r>
              <a:rPr lang="en-US" sz="2000" dirty="0"/>
              <a:t> = 1</a:t>
            </a:r>
            <a:r>
              <a:rPr lang="en-US" sz="2000" dirty="0" smtClean="0"/>
              <a:t>;</a:t>
            </a:r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r>
              <a:rPr lang="en-US" sz="2000" dirty="0" smtClean="0"/>
              <a:t>if </a:t>
            </a:r>
            <a:r>
              <a:rPr lang="en-US" sz="2000" dirty="0"/>
              <a:t>(!</a:t>
            </a:r>
            <a:r>
              <a:rPr lang="en-US" sz="2000" dirty="0" err="1"/>
              <a:t>flagOfBob</a:t>
            </a:r>
            <a:r>
              <a:rPr lang="en-US" sz="2000" dirty="0"/>
              <a:t>){</a:t>
            </a:r>
          </a:p>
          <a:p>
            <a:pPr marL="0" indent="0">
              <a:buNone/>
            </a:pPr>
            <a:r>
              <a:rPr lang="en-US" sz="2000" dirty="0"/>
              <a:t>      if (</a:t>
            </a:r>
            <a:r>
              <a:rPr lang="en-US" sz="2000" dirty="0" err="1"/>
              <a:t>noFeed</a:t>
            </a:r>
            <a:r>
              <a:rPr lang="en-US" sz="2000" dirty="0"/>
              <a:t>)</a:t>
            </a:r>
          </a:p>
          <a:p>
            <a:pPr marL="0" indent="0">
              <a:buNone/>
            </a:pPr>
            <a:r>
              <a:rPr lang="en-US" sz="2000" dirty="0"/>
              <a:t>           </a:t>
            </a:r>
            <a:r>
              <a:rPr lang="en-US" sz="2000" dirty="0" err="1"/>
              <a:t>feed_fish</a:t>
            </a:r>
            <a:r>
              <a:rPr lang="en-US" sz="2000" dirty="0"/>
              <a:t>();</a:t>
            </a:r>
          </a:p>
          <a:p>
            <a:pPr marL="0" indent="0">
              <a:buNone/>
            </a:pPr>
            <a:r>
              <a:rPr lang="en-US" sz="2000" dirty="0"/>
              <a:t>}</a:t>
            </a:r>
          </a:p>
          <a:p>
            <a:pPr marL="0" indent="0">
              <a:buNone/>
            </a:pPr>
            <a:r>
              <a:rPr lang="en-US" sz="2000" dirty="0" err="1"/>
              <a:t>flagOfAlice</a:t>
            </a:r>
            <a:r>
              <a:rPr lang="en-US" sz="2000" dirty="0"/>
              <a:t> = 0;</a:t>
            </a:r>
          </a:p>
          <a:p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4753998" y="1600200"/>
            <a:ext cx="2438400" cy="4525963"/>
          </a:xfrm>
          <a:noFill/>
          <a:ln>
            <a:noFill/>
          </a:ln>
        </p:spPr>
        <p:txBody>
          <a:bodyPr/>
          <a:lstStyle/>
          <a:p>
            <a:pPr marL="0" indent="0">
              <a:buNone/>
            </a:pPr>
            <a:r>
              <a:rPr lang="en-US" sz="2000" dirty="0"/>
              <a:t>Bob:</a:t>
            </a:r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r>
              <a:rPr lang="en-US" sz="2000" dirty="0" err="1" smtClean="0"/>
              <a:t>flagOfBob</a:t>
            </a:r>
            <a:r>
              <a:rPr lang="en-US" sz="2000" dirty="0" smtClean="0"/>
              <a:t> </a:t>
            </a:r>
            <a:r>
              <a:rPr lang="en-US" sz="2000" dirty="0"/>
              <a:t>= 1</a:t>
            </a:r>
            <a:r>
              <a:rPr lang="en-US" sz="2000" dirty="0" smtClean="0"/>
              <a:t>;</a:t>
            </a:r>
            <a:endParaRPr lang="en-US" sz="2000" dirty="0"/>
          </a:p>
          <a:p>
            <a:pPr marL="0" indent="0">
              <a:buNone/>
            </a:pPr>
            <a:r>
              <a:rPr lang="en-US" sz="2000" dirty="0"/>
              <a:t>if (!</a:t>
            </a:r>
            <a:r>
              <a:rPr lang="en-US" sz="2000" dirty="0" err="1" smtClean="0"/>
              <a:t>flagOfAlice</a:t>
            </a:r>
            <a:r>
              <a:rPr lang="en-US" sz="2000" dirty="0" smtClean="0"/>
              <a:t>){</a:t>
            </a:r>
            <a:endParaRPr lang="en-US" sz="2000" dirty="0"/>
          </a:p>
          <a:p>
            <a:pPr marL="0" indent="0">
              <a:buNone/>
            </a:pPr>
            <a:r>
              <a:rPr lang="en-US" sz="2000" dirty="0"/>
              <a:t>      if (</a:t>
            </a:r>
            <a:r>
              <a:rPr lang="en-US" sz="2000" dirty="0" err="1"/>
              <a:t>noFeed</a:t>
            </a:r>
            <a:r>
              <a:rPr lang="en-US" sz="2000" dirty="0"/>
              <a:t>)</a:t>
            </a:r>
          </a:p>
          <a:p>
            <a:pPr marL="0" indent="0">
              <a:buNone/>
            </a:pPr>
            <a:r>
              <a:rPr lang="en-US" sz="2000" dirty="0"/>
              <a:t>           </a:t>
            </a:r>
            <a:r>
              <a:rPr lang="en-US" sz="2000" dirty="0" err="1"/>
              <a:t>feed_fish</a:t>
            </a:r>
            <a:r>
              <a:rPr lang="en-US" sz="2000" dirty="0"/>
              <a:t>();</a:t>
            </a:r>
          </a:p>
          <a:p>
            <a:pPr marL="0" indent="0">
              <a:buNone/>
            </a:pPr>
            <a:r>
              <a:rPr lang="en-US" sz="2000" dirty="0"/>
              <a:t>}</a:t>
            </a:r>
          </a:p>
          <a:p>
            <a:pPr marL="0" indent="0">
              <a:buNone/>
            </a:pPr>
            <a:r>
              <a:rPr lang="en-US" sz="2000" dirty="0" err="1" smtClean="0"/>
              <a:t>flagOfBob</a:t>
            </a:r>
            <a:r>
              <a:rPr lang="en-US" sz="2000" dirty="0" smtClean="0"/>
              <a:t> </a:t>
            </a:r>
            <a:r>
              <a:rPr lang="en-US" sz="2000" dirty="0"/>
              <a:t>= 0;</a:t>
            </a:r>
          </a:p>
          <a:p>
            <a:pPr marL="0" indent="0">
              <a:buNone/>
            </a:pPr>
            <a:endParaRPr lang="en-US" dirty="0"/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4267200" y="1736856"/>
            <a:ext cx="0" cy="3962400"/>
          </a:xfrm>
          <a:prstGeom prst="straightConnector1">
            <a:avLst/>
          </a:prstGeom>
          <a:ln w="158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urved Right Arrow 2"/>
          <p:cNvSpPr/>
          <p:nvPr/>
        </p:nvSpPr>
        <p:spPr>
          <a:xfrm>
            <a:off x="1447800" y="2743200"/>
            <a:ext cx="685800" cy="1752600"/>
          </a:xfrm>
          <a:prstGeom prst="curved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Curved Left Arrow 6"/>
          <p:cNvSpPr/>
          <p:nvPr/>
        </p:nvSpPr>
        <p:spPr>
          <a:xfrm>
            <a:off x="6553200" y="2895600"/>
            <a:ext cx="1066800" cy="1676400"/>
          </a:xfrm>
          <a:prstGeom prst="curvedLef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Explosion 1 7"/>
          <p:cNvSpPr/>
          <p:nvPr/>
        </p:nvSpPr>
        <p:spPr>
          <a:xfrm>
            <a:off x="3497013" y="4648200"/>
            <a:ext cx="2362200" cy="2209800"/>
          </a:xfrm>
          <a:prstGeom prst="irregularSeal1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Starve to death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4152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Strategy </a:t>
            </a:r>
            <a:r>
              <a:rPr lang="en-US" dirty="0"/>
              <a:t>3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ln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/>
              <a:t>Alice</a:t>
            </a:r>
            <a:r>
              <a:rPr lang="en-US" dirty="0" smtClean="0"/>
              <a:t>:</a:t>
            </a:r>
          </a:p>
          <a:p>
            <a:pPr marL="0" indent="0">
              <a:buNone/>
            </a:pPr>
            <a:r>
              <a:rPr lang="en-US" dirty="0" smtClean="0"/>
              <a:t>While(</a:t>
            </a:r>
            <a:r>
              <a:rPr lang="en-US" dirty="0" err="1" smtClean="0"/>
              <a:t>noFeed</a:t>
            </a:r>
            <a:r>
              <a:rPr lang="en-US" dirty="0" smtClean="0"/>
              <a:t>){</a:t>
            </a:r>
            <a:endParaRPr lang="en-US" dirty="0"/>
          </a:p>
          <a:p>
            <a:pPr marL="0" indent="0">
              <a:buNone/>
            </a:pPr>
            <a:r>
              <a:rPr lang="en-US" dirty="0" smtClean="0"/>
              <a:t>   </a:t>
            </a:r>
            <a:r>
              <a:rPr lang="en-US" dirty="0" err="1" smtClean="0"/>
              <a:t>flagOfAlice</a:t>
            </a:r>
            <a:r>
              <a:rPr lang="en-US" dirty="0" smtClean="0"/>
              <a:t> </a:t>
            </a:r>
            <a:r>
              <a:rPr lang="en-US" dirty="0"/>
              <a:t>= 1;</a:t>
            </a:r>
          </a:p>
          <a:p>
            <a:pPr marL="0" indent="0">
              <a:buNone/>
            </a:pPr>
            <a:r>
              <a:rPr lang="en-US" dirty="0" smtClean="0"/>
              <a:t>   if </a:t>
            </a:r>
            <a:r>
              <a:rPr lang="en-US" dirty="0"/>
              <a:t>(!</a:t>
            </a:r>
            <a:r>
              <a:rPr lang="en-US" dirty="0" err="1"/>
              <a:t>flagOfBob</a:t>
            </a:r>
            <a:r>
              <a:rPr lang="en-US" dirty="0"/>
              <a:t>){</a:t>
            </a:r>
          </a:p>
          <a:p>
            <a:pPr marL="0" indent="0">
              <a:buNone/>
            </a:pPr>
            <a:r>
              <a:rPr lang="en-US" dirty="0"/>
              <a:t>      </a:t>
            </a:r>
            <a:r>
              <a:rPr lang="en-US" dirty="0" smtClean="0"/>
              <a:t>  if </a:t>
            </a:r>
            <a:r>
              <a:rPr lang="en-US" dirty="0"/>
              <a:t>(</a:t>
            </a:r>
            <a:r>
              <a:rPr lang="en-US" dirty="0" err="1"/>
              <a:t>noFeed</a:t>
            </a:r>
            <a:r>
              <a:rPr lang="en-US" dirty="0"/>
              <a:t>)</a:t>
            </a:r>
          </a:p>
          <a:p>
            <a:pPr marL="0" indent="0">
              <a:buNone/>
            </a:pPr>
            <a:r>
              <a:rPr lang="en-US" dirty="0"/>
              <a:t>           </a:t>
            </a:r>
            <a:r>
              <a:rPr lang="en-US" dirty="0" smtClean="0"/>
              <a:t> </a:t>
            </a:r>
            <a:r>
              <a:rPr lang="en-US" dirty="0" err="1" smtClean="0"/>
              <a:t>feed_fish</a:t>
            </a:r>
            <a:r>
              <a:rPr lang="en-US" dirty="0"/>
              <a:t>();</a:t>
            </a:r>
          </a:p>
          <a:p>
            <a:pPr marL="0" indent="0">
              <a:buNone/>
            </a:pPr>
            <a:r>
              <a:rPr lang="en-US" dirty="0" smtClean="0"/>
              <a:t>   }</a:t>
            </a:r>
            <a:endParaRPr lang="en-US" dirty="0"/>
          </a:p>
          <a:p>
            <a:pPr marL="0" indent="0">
              <a:buNone/>
            </a:pPr>
            <a:r>
              <a:rPr lang="en-US" dirty="0" smtClean="0"/>
              <a:t>   </a:t>
            </a:r>
            <a:r>
              <a:rPr lang="en-US" dirty="0" err="1" smtClean="0"/>
              <a:t>flagOfAlice</a:t>
            </a:r>
            <a:r>
              <a:rPr lang="en-US" dirty="0" smtClean="0"/>
              <a:t> </a:t>
            </a:r>
            <a:r>
              <a:rPr lang="en-US" dirty="0"/>
              <a:t>= 0</a:t>
            </a:r>
            <a:r>
              <a:rPr lang="en-US" dirty="0" smtClean="0"/>
              <a:t>;</a:t>
            </a:r>
          </a:p>
          <a:p>
            <a:pPr marL="0" indent="0">
              <a:buNone/>
            </a:pPr>
            <a:r>
              <a:rPr lang="en-US" dirty="0"/>
              <a:t>}</a:t>
            </a:r>
          </a:p>
          <a:p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ln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/>
              <a:t>Bob</a:t>
            </a:r>
            <a:r>
              <a:rPr lang="en-US" dirty="0" smtClean="0"/>
              <a:t>:</a:t>
            </a:r>
          </a:p>
          <a:p>
            <a:pPr marL="0" indent="0">
              <a:buNone/>
            </a:pPr>
            <a:r>
              <a:rPr lang="en-US" dirty="0"/>
              <a:t>While(</a:t>
            </a:r>
            <a:r>
              <a:rPr lang="en-US" dirty="0" err="1"/>
              <a:t>noFeed</a:t>
            </a:r>
            <a:r>
              <a:rPr lang="en-US" dirty="0"/>
              <a:t>){</a:t>
            </a:r>
          </a:p>
          <a:p>
            <a:pPr marL="0" indent="0">
              <a:buNone/>
            </a:pPr>
            <a:r>
              <a:rPr lang="en-US" dirty="0" smtClean="0"/>
              <a:t>   </a:t>
            </a:r>
            <a:r>
              <a:rPr lang="en-US" dirty="0" err="1" smtClean="0"/>
              <a:t>flagOfBob</a:t>
            </a:r>
            <a:r>
              <a:rPr lang="en-US" dirty="0" smtClean="0"/>
              <a:t> </a:t>
            </a:r>
            <a:r>
              <a:rPr lang="en-US" dirty="0"/>
              <a:t>= 1;</a:t>
            </a:r>
          </a:p>
          <a:p>
            <a:pPr marL="0" indent="0">
              <a:buNone/>
            </a:pPr>
            <a:r>
              <a:rPr lang="en-US" dirty="0" smtClean="0"/>
              <a:t>   if </a:t>
            </a:r>
            <a:r>
              <a:rPr lang="en-US" dirty="0"/>
              <a:t>(!</a:t>
            </a:r>
            <a:r>
              <a:rPr lang="en-US" dirty="0" err="1" smtClean="0"/>
              <a:t>flagOfAlice</a:t>
            </a:r>
            <a:r>
              <a:rPr lang="en-US" dirty="0" smtClean="0"/>
              <a:t>){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      </a:t>
            </a:r>
            <a:r>
              <a:rPr lang="en-US" dirty="0" smtClean="0"/>
              <a:t>  if </a:t>
            </a:r>
            <a:r>
              <a:rPr lang="en-US" dirty="0"/>
              <a:t>(</a:t>
            </a:r>
            <a:r>
              <a:rPr lang="en-US" dirty="0" err="1"/>
              <a:t>noFeed</a:t>
            </a:r>
            <a:r>
              <a:rPr lang="en-US" dirty="0"/>
              <a:t>)</a:t>
            </a:r>
          </a:p>
          <a:p>
            <a:pPr marL="0" indent="0">
              <a:buNone/>
            </a:pPr>
            <a:r>
              <a:rPr lang="en-US" dirty="0"/>
              <a:t>           </a:t>
            </a:r>
            <a:r>
              <a:rPr lang="en-US" dirty="0" smtClean="0"/>
              <a:t>  </a:t>
            </a:r>
            <a:r>
              <a:rPr lang="en-US" dirty="0" err="1" smtClean="0"/>
              <a:t>feed_fish</a:t>
            </a:r>
            <a:r>
              <a:rPr lang="en-US" dirty="0"/>
              <a:t>();</a:t>
            </a:r>
          </a:p>
          <a:p>
            <a:pPr marL="0" indent="0">
              <a:buNone/>
            </a:pPr>
            <a:r>
              <a:rPr lang="en-US" dirty="0" smtClean="0"/>
              <a:t>   }</a:t>
            </a:r>
            <a:endParaRPr lang="en-US" dirty="0"/>
          </a:p>
          <a:p>
            <a:pPr marL="0" indent="0">
              <a:buNone/>
            </a:pPr>
            <a:r>
              <a:rPr lang="en-US" dirty="0" smtClean="0"/>
              <a:t>   </a:t>
            </a:r>
            <a:r>
              <a:rPr lang="en-US" dirty="0" err="1" smtClean="0"/>
              <a:t>flagOfBob</a:t>
            </a:r>
            <a:r>
              <a:rPr lang="en-US" dirty="0" smtClean="0"/>
              <a:t> </a:t>
            </a:r>
            <a:r>
              <a:rPr lang="en-US" dirty="0"/>
              <a:t>= 0</a:t>
            </a:r>
            <a:r>
              <a:rPr lang="en-US" dirty="0" smtClean="0"/>
              <a:t>;</a:t>
            </a:r>
          </a:p>
          <a:p>
            <a:pPr marL="0" indent="0">
              <a:buNone/>
            </a:pPr>
            <a:r>
              <a:rPr lang="en-US" dirty="0"/>
              <a:t>}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9395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Strategy 3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752600" y="1600200"/>
            <a:ext cx="2743200" cy="4525963"/>
          </a:xfrm>
          <a:ln>
            <a:noFill/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200" dirty="0"/>
              <a:t>Alice</a:t>
            </a:r>
            <a:r>
              <a:rPr lang="en-US" sz="2200" dirty="0" smtClean="0"/>
              <a:t>:</a:t>
            </a:r>
          </a:p>
          <a:p>
            <a:pPr marL="0" indent="0">
              <a:buNone/>
            </a:pPr>
            <a:r>
              <a:rPr lang="en-US" sz="2200" dirty="0" smtClean="0"/>
              <a:t>While(</a:t>
            </a:r>
            <a:r>
              <a:rPr lang="en-US" sz="2200" dirty="0" err="1" smtClean="0"/>
              <a:t>noFeed</a:t>
            </a:r>
            <a:r>
              <a:rPr lang="en-US" sz="2200" dirty="0" smtClean="0"/>
              <a:t>){</a:t>
            </a:r>
            <a:endParaRPr lang="en-US" sz="2200" dirty="0"/>
          </a:p>
          <a:p>
            <a:pPr marL="0" indent="0">
              <a:buNone/>
            </a:pPr>
            <a:r>
              <a:rPr lang="en-US" sz="2200" dirty="0" smtClean="0"/>
              <a:t>   </a:t>
            </a:r>
            <a:r>
              <a:rPr lang="en-US" sz="2200" dirty="0" err="1" smtClean="0"/>
              <a:t>flagOfAlice</a:t>
            </a:r>
            <a:r>
              <a:rPr lang="en-US" sz="2200" dirty="0" smtClean="0"/>
              <a:t> </a:t>
            </a:r>
            <a:r>
              <a:rPr lang="en-US" sz="2200" dirty="0"/>
              <a:t>= 1;</a:t>
            </a:r>
          </a:p>
          <a:p>
            <a:pPr marL="0" indent="0">
              <a:buNone/>
            </a:pPr>
            <a:r>
              <a:rPr lang="en-US" sz="2200" dirty="0" smtClean="0"/>
              <a:t>   if </a:t>
            </a:r>
            <a:r>
              <a:rPr lang="en-US" sz="2200" dirty="0"/>
              <a:t>(!</a:t>
            </a:r>
            <a:r>
              <a:rPr lang="en-US" sz="2200" dirty="0" err="1"/>
              <a:t>flagOfBob</a:t>
            </a:r>
            <a:r>
              <a:rPr lang="en-US" sz="2200" dirty="0"/>
              <a:t>){</a:t>
            </a:r>
          </a:p>
          <a:p>
            <a:pPr marL="0" indent="0">
              <a:buNone/>
            </a:pPr>
            <a:r>
              <a:rPr lang="en-US" sz="2200" dirty="0"/>
              <a:t>      </a:t>
            </a:r>
            <a:r>
              <a:rPr lang="en-US" sz="2200" dirty="0" smtClean="0"/>
              <a:t>  if </a:t>
            </a:r>
            <a:r>
              <a:rPr lang="en-US" sz="2200" dirty="0"/>
              <a:t>(</a:t>
            </a:r>
            <a:r>
              <a:rPr lang="en-US" sz="2200" dirty="0" err="1"/>
              <a:t>noFeed</a:t>
            </a:r>
            <a:r>
              <a:rPr lang="en-US" sz="2200" dirty="0"/>
              <a:t>)</a:t>
            </a:r>
          </a:p>
          <a:p>
            <a:pPr marL="0" indent="0">
              <a:buNone/>
            </a:pPr>
            <a:r>
              <a:rPr lang="en-US" sz="2200" dirty="0"/>
              <a:t>           </a:t>
            </a:r>
            <a:r>
              <a:rPr lang="en-US" sz="2200" dirty="0" smtClean="0"/>
              <a:t> </a:t>
            </a:r>
            <a:r>
              <a:rPr lang="en-US" sz="2200" dirty="0" err="1" smtClean="0"/>
              <a:t>feed_fish</a:t>
            </a:r>
            <a:r>
              <a:rPr lang="en-US" sz="2200" dirty="0"/>
              <a:t>();</a:t>
            </a:r>
          </a:p>
          <a:p>
            <a:pPr marL="0" indent="0">
              <a:buNone/>
            </a:pPr>
            <a:r>
              <a:rPr lang="en-US" sz="2200" dirty="0" smtClean="0"/>
              <a:t>   }</a:t>
            </a:r>
            <a:endParaRPr lang="en-US" sz="2200" dirty="0"/>
          </a:p>
          <a:p>
            <a:pPr marL="0" indent="0">
              <a:buNone/>
            </a:pPr>
            <a:r>
              <a:rPr lang="en-US" sz="2200" dirty="0" smtClean="0"/>
              <a:t>   </a:t>
            </a:r>
            <a:r>
              <a:rPr lang="en-US" sz="2200" dirty="0" err="1" smtClean="0"/>
              <a:t>flagOfAlice</a:t>
            </a:r>
            <a:r>
              <a:rPr lang="en-US" sz="2200" dirty="0" smtClean="0"/>
              <a:t> </a:t>
            </a:r>
            <a:r>
              <a:rPr lang="en-US" sz="2200" dirty="0"/>
              <a:t>= 0</a:t>
            </a:r>
            <a:r>
              <a:rPr lang="en-US" sz="2200" dirty="0" smtClean="0"/>
              <a:t>;</a:t>
            </a:r>
          </a:p>
          <a:p>
            <a:pPr marL="0" indent="0">
              <a:buNone/>
            </a:pPr>
            <a:r>
              <a:rPr lang="en-US" sz="2200" dirty="0"/>
              <a:t>}</a:t>
            </a:r>
          </a:p>
          <a:p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2743200" cy="4525963"/>
          </a:xfrm>
          <a:ln>
            <a:noFill/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200" dirty="0"/>
              <a:t>Bob</a:t>
            </a:r>
            <a:r>
              <a:rPr lang="en-US" sz="2200" dirty="0" smtClean="0"/>
              <a:t>:</a:t>
            </a:r>
          </a:p>
          <a:p>
            <a:pPr marL="0" indent="0">
              <a:buNone/>
            </a:pPr>
            <a:r>
              <a:rPr lang="en-US" sz="2200" dirty="0"/>
              <a:t>While(</a:t>
            </a:r>
            <a:r>
              <a:rPr lang="en-US" sz="2200" dirty="0" err="1"/>
              <a:t>noFeed</a:t>
            </a:r>
            <a:r>
              <a:rPr lang="en-US" sz="2200" dirty="0"/>
              <a:t>){</a:t>
            </a:r>
          </a:p>
          <a:p>
            <a:pPr marL="0" indent="0">
              <a:buNone/>
            </a:pPr>
            <a:r>
              <a:rPr lang="en-US" sz="2200" dirty="0" smtClean="0"/>
              <a:t>   </a:t>
            </a:r>
            <a:r>
              <a:rPr lang="en-US" sz="2200" dirty="0" err="1" smtClean="0"/>
              <a:t>flagOfBob</a:t>
            </a:r>
            <a:r>
              <a:rPr lang="en-US" sz="2200" dirty="0" smtClean="0"/>
              <a:t> </a:t>
            </a:r>
            <a:r>
              <a:rPr lang="en-US" sz="2200" dirty="0"/>
              <a:t>= 1;</a:t>
            </a:r>
          </a:p>
          <a:p>
            <a:pPr marL="0" indent="0">
              <a:buNone/>
            </a:pPr>
            <a:r>
              <a:rPr lang="en-US" sz="2200" dirty="0" smtClean="0"/>
              <a:t>   if </a:t>
            </a:r>
            <a:r>
              <a:rPr lang="en-US" sz="2200" dirty="0"/>
              <a:t>(!</a:t>
            </a:r>
            <a:r>
              <a:rPr lang="en-US" sz="2200" dirty="0" err="1" smtClean="0"/>
              <a:t>flagOfAlice</a:t>
            </a:r>
            <a:r>
              <a:rPr lang="en-US" sz="2200" dirty="0" smtClean="0"/>
              <a:t>){</a:t>
            </a:r>
            <a:endParaRPr lang="en-US" sz="2200" dirty="0"/>
          </a:p>
          <a:p>
            <a:pPr marL="0" indent="0">
              <a:buNone/>
            </a:pPr>
            <a:r>
              <a:rPr lang="en-US" sz="2200" dirty="0"/>
              <a:t>      </a:t>
            </a:r>
            <a:r>
              <a:rPr lang="en-US" sz="2200" dirty="0" smtClean="0"/>
              <a:t>  if </a:t>
            </a:r>
            <a:r>
              <a:rPr lang="en-US" sz="2200" dirty="0"/>
              <a:t>(</a:t>
            </a:r>
            <a:r>
              <a:rPr lang="en-US" sz="2200" dirty="0" err="1"/>
              <a:t>noFeed</a:t>
            </a:r>
            <a:r>
              <a:rPr lang="en-US" sz="2200" dirty="0"/>
              <a:t>)</a:t>
            </a:r>
          </a:p>
          <a:p>
            <a:pPr marL="0" indent="0">
              <a:buNone/>
            </a:pPr>
            <a:r>
              <a:rPr lang="en-US" sz="2200" dirty="0"/>
              <a:t>           </a:t>
            </a:r>
            <a:r>
              <a:rPr lang="en-US" sz="2200" dirty="0" smtClean="0"/>
              <a:t>  </a:t>
            </a:r>
            <a:r>
              <a:rPr lang="en-US" sz="2200" dirty="0" err="1" smtClean="0"/>
              <a:t>feed_fish</a:t>
            </a:r>
            <a:r>
              <a:rPr lang="en-US" sz="2200" dirty="0"/>
              <a:t>();</a:t>
            </a:r>
          </a:p>
          <a:p>
            <a:pPr marL="0" indent="0">
              <a:buNone/>
            </a:pPr>
            <a:r>
              <a:rPr lang="en-US" sz="2200" dirty="0" smtClean="0"/>
              <a:t>   }</a:t>
            </a:r>
            <a:endParaRPr lang="en-US" sz="2200" dirty="0"/>
          </a:p>
          <a:p>
            <a:pPr marL="0" indent="0">
              <a:buNone/>
            </a:pPr>
            <a:r>
              <a:rPr lang="en-US" sz="2200" dirty="0" smtClean="0"/>
              <a:t>   </a:t>
            </a:r>
            <a:r>
              <a:rPr lang="en-US" sz="2200" dirty="0" err="1" smtClean="0"/>
              <a:t>flagOfBob</a:t>
            </a:r>
            <a:r>
              <a:rPr lang="en-US" sz="2200" dirty="0" smtClean="0"/>
              <a:t> </a:t>
            </a:r>
            <a:r>
              <a:rPr lang="en-US" sz="2200" dirty="0"/>
              <a:t>= 0</a:t>
            </a:r>
            <a:r>
              <a:rPr lang="en-US" sz="2200" dirty="0" smtClean="0"/>
              <a:t>;</a:t>
            </a:r>
          </a:p>
          <a:p>
            <a:pPr marL="0" indent="0">
              <a:buNone/>
            </a:pPr>
            <a:r>
              <a:rPr lang="en-US" sz="2200" dirty="0"/>
              <a:t>}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16" name="Curved Right Arrow 15"/>
          <p:cNvSpPr/>
          <p:nvPr/>
        </p:nvSpPr>
        <p:spPr>
          <a:xfrm>
            <a:off x="1524000" y="2667000"/>
            <a:ext cx="457200" cy="1905000"/>
          </a:xfrm>
          <a:prstGeom prst="curvedRightArrow">
            <a:avLst>
              <a:gd name="adj1" fmla="val 0"/>
              <a:gd name="adj2" fmla="val 38337"/>
              <a:gd name="adj3" fmla="val 26653"/>
            </a:avLst>
          </a:prstGeom>
          <a:solidFill>
            <a:schemeClr val="accent1"/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8" name="Curved Left Arrow 17"/>
          <p:cNvSpPr/>
          <p:nvPr/>
        </p:nvSpPr>
        <p:spPr>
          <a:xfrm rot="10800000">
            <a:off x="1295400" y="2133600"/>
            <a:ext cx="533400" cy="2590800"/>
          </a:xfrm>
          <a:prstGeom prst="curvedLeftArrow">
            <a:avLst>
              <a:gd name="adj1" fmla="val 0"/>
              <a:gd name="adj2" fmla="val 59997"/>
              <a:gd name="adj3" fmla="val 2169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9" name="Curved Right Arrow 18"/>
          <p:cNvSpPr/>
          <p:nvPr/>
        </p:nvSpPr>
        <p:spPr>
          <a:xfrm rot="10800000">
            <a:off x="6934200" y="2209800"/>
            <a:ext cx="609600" cy="2514600"/>
          </a:xfrm>
          <a:prstGeom prst="curvedRightArrow">
            <a:avLst>
              <a:gd name="adj1" fmla="val 0"/>
              <a:gd name="adj2" fmla="val 38337"/>
              <a:gd name="adj3" fmla="val 26653"/>
            </a:avLst>
          </a:prstGeom>
          <a:solidFill>
            <a:schemeClr val="accent1"/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1" name="Curved Left Arrow 20"/>
          <p:cNvSpPr/>
          <p:nvPr/>
        </p:nvSpPr>
        <p:spPr>
          <a:xfrm>
            <a:off x="6656825" y="2679738"/>
            <a:ext cx="383925" cy="1876691"/>
          </a:xfrm>
          <a:prstGeom prst="curvedLeftArrow">
            <a:avLst>
              <a:gd name="adj1" fmla="val 0"/>
              <a:gd name="adj2" fmla="val 59997"/>
              <a:gd name="adj3" fmla="val 2169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Explosion 1 8"/>
          <p:cNvSpPr/>
          <p:nvPr/>
        </p:nvSpPr>
        <p:spPr>
          <a:xfrm>
            <a:off x="3497013" y="4648200"/>
            <a:ext cx="2362200" cy="2209800"/>
          </a:xfrm>
          <a:prstGeom prst="irregularSeal1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Live Lock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7883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</TotalTime>
  <Words>1147</Words>
  <Application>Microsoft Office PowerPoint</Application>
  <PresentationFormat>On-screen Show (4:3)</PresentationFormat>
  <Paragraphs>325</Paragraphs>
  <Slides>30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1" baseType="lpstr">
      <vt:lpstr>Office Theme</vt:lpstr>
      <vt:lpstr>Concurrent Programming</vt:lpstr>
      <vt:lpstr>Q1: Raising Goldfish</vt:lpstr>
      <vt:lpstr>Q1: Raising Goldfish</vt:lpstr>
      <vt:lpstr>Strategy 1</vt:lpstr>
      <vt:lpstr>Strategy 1</vt:lpstr>
      <vt:lpstr>Strategy 2</vt:lpstr>
      <vt:lpstr>Strategy 2</vt:lpstr>
      <vt:lpstr>Strategy 3</vt:lpstr>
      <vt:lpstr>Strategy 3</vt:lpstr>
      <vt:lpstr>Data structure in concurrent programming</vt:lpstr>
      <vt:lpstr>Lock Free Queue</vt:lpstr>
      <vt:lpstr>Examples of the queue</vt:lpstr>
      <vt:lpstr>Enqueue</vt:lpstr>
      <vt:lpstr>enqueue</vt:lpstr>
      <vt:lpstr>Lock Free Queue</vt:lpstr>
      <vt:lpstr>dequeue</vt:lpstr>
      <vt:lpstr>Lock Free Queue</vt:lpstr>
      <vt:lpstr>Free memory</vt:lpstr>
      <vt:lpstr>ABA problem</vt:lpstr>
      <vt:lpstr>Data Race</vt:lpstr>
      <vt:lpstr>Code Snippet A</vt:lpstr>
      <vt:lpstr>Code Snippet A</vt:lpstr>
      <vt:lpstr>Code Snippet B</vt:lpstr>
      <vt:lpstr>Code Snippet B</vt:lpstr>
      <vt:lpstr>Code Snippet C</vt:lpstr>
      <vt:lpstr>Code Snippet C</vt:lpstr>
      <vt:lpstr>Code Snippet D</vt:lpstr>
      <vt:lpstr>Code Snippet D</vt:lpstr>
      <vt:lpstr>Pay attention to compiler</vt:lpstr>
      <vt:lpstr>Q &amp;&amp; A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Concurrent Programming</dc:title>
  <dc:creator>wp</dc:creator>
  <cp:lastModifiedBy>wp</cp:lastModifiedBy>
  <cp:revision>34</cp:revision>
  <dcterms:created xsi:type="dcterms:W3CDTF">2006-08-16T00:00:00Z</dcterms:created>
  <dcterms:modified xsi:type="dcterms:W3CDTF">2013-04-28T01:17:46Z</dcterms:modified>
</cp:coreProperties>
</file>