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975" r:id="rId2"/>
    <p:sldId id="976" r:id="rId3"/>
    <p:sldId id="977" r:id="rId4"/>
    <p:sldId id="978" r:id="rId5"/>
    <p:sldId id="979" r:id="rId6"/>
    <p:sldId id="980" r:id="rId7"/>
    <p:sldId id="876" r:id="rId8"/>
  </p:sldIdLst>
  <p:sldSz cx="9144000" cy="6858000" type="screen4x3"/>
  <p:notesSz cx="9144000" cy="6858000"/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00"/>
    <a:srgbClr val="12357C"/>
    <a:srgbClr val="DDDDDD"/>
    <a:srgbClr val="132584"/>
    <a:srgbClr val="133984"/>
    <a:srgbClr val="93052E"/>
    <a:srgbClr val="922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8" autoAdjust="0"/>
    <p:restoredTop sz="97168" autoAdjust="0"/>
  </p:normalViewPr>
  <p:slideViewPr>
    <p:cSldViewPr snapToObjects="1">
      <p:cViewPr varScale="1">
        <p:scale>
          <a:sx n="76" d="100"/>
          <a:sy n="76" d="100"/>
        </p:scale>
        <p:origin x="-972" y="-102"/>
      </p:cViewPr>
      <p:guideLst>
        <p:guide orient="horz" pos="23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70"/>
    </p:cViewPr>
  </p:sorterViewPr>
  <p:notesViewPr>
    <p:cSldViewPr snapToObjects="1">
      <p:cViewPr varScale="1">
        <p:scale>
          <a:sx n="53" d="100"/>
          <a:sy n="53" d="100"/>
        </p:scale>
        <p:origin x="-1842" y="-108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BB632A8E-7A69-4C72-8FFB-02BB8BDEE3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0732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AE77D8A5-3E04-42D5-A94E-389008C882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89513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C58FA7-697D-465F-BD7B-37511114B606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837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7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B25C89-D90A-4C2B-B127-98B183791623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661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B25C89-D90A-4C2B-B127-98B183791623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661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B25C89-D90A-4C2B-B127-98B183791623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661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B25C89-D90A-4C2B-B127-98B183791623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661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B25C89-D90A-4C2B-B127-98B183791623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6619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1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73" name="Picture 29" descr="1-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3808413"/>
            <a:ext cx="3752850" cy="304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3" name="Rectangle 9"/>
          <p:cNvSpPr>
            <a:spLocks noGrp="1" noChangeArrowheads="1"/>
          </p:cNvSpPr>
          <p:nvPr>
            <p:ph type="ctrTitle"/>
          </p:nvPr>
        </p:nvSpPr>
        <p:spPr>
          <a:xfrm>
            <a:off x="685800" y="1798638"/>
            <a:ext cx="7772400" cy="147002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tIns="45720" anchor="ctr"/>
          <a:lstStyle>
            <a:lvl1pPr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pic>
        <p:nvPicPr>
          <p:cNvPr id="57366" name="Picture 22" descr="图片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179388"/>
            <a:ext cx="755650" cy="50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7" name="Picture 23" descr="图片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79388"/>
            <a:ext cx="755650" cy="50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8" name="Picture 24" descr="图片1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179388"/>
            <a:ext cx="755650" cy="50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69" name="Picture 25" descr="图片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0" y="179388"/>
            <a:ext cx="755650" cy="50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70" name="Picture 26" descr="图片4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79388"/>
            <a:ext cx="755650" cy="50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4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57638"/>
            <a:ext cx="6400800" cy="1079500"/>
          </a:xfrm>
        </p:spPr>
        <p:txBody>
          <a:bodyPr anchor="ctr" anchorCtr="1"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6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88"/>
            <a:ext cx="2286000" cy="61547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88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724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76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46928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58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275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22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361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3680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9042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31" name="Picture 11" descr="ppt底板白-英文大写40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87338" y="833438"/>
            <a:ext cx="4318000" cy="28575"/>
          </a:xfrm>
          <a:prstGeom prst="rect">
            <a:avLst/>
          </a:prstGeom>
          <a:gradFill rotWithShape="1">
            <a:gsLst>
              <a:gs pos="0">
                <a:srgbClr val="133984">
                  <a:gamma/>
                  <a:tint val="0"/>
                  <a:invGamma/>
                </a:srgbClr>
              </a:gs>
              <a:gs pos="100000">
                <a:srgbClr val="13398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16388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4826000" y="6477000"/>
            <a:ext cx="4318000" cy="28575"/>
          </a:xfrm>
          <a:prstGeom prst="rect">
            <a:avLst/>
          </a:prstGeom>
          <a:gradFill rotWithShape="1">
            <a:gsLst>
              <a:gs pos="0">
                <a:srgbClr val="133984">
                  <a:gamma/>
                  <a:tint val="0"/>
                  <a:invGamma/>
                </a:srgbClr>
              </a:gs>
              <a:gs pos="100000">
                <a:srgbClr val="133984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16388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88"/>
            <a:ext cx="91440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54000" rIns="91440" bIns="45720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68413"/>
            <a:ext cx="8229600" cy="506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华文新魏" pitchFamily="2" charset="-122"/>
        </a:defRPr>
      </a:lvl9pPr>
    </p:titleStyle>
    <p:bodyStyle>
      <a:lvl1pPr marL="449263" indent="-449263" algn="l" rtl="0" fontAlgn="base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5"/>
        </a:buBlip>
        <a:defRPr sz="2800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fontAlgn="base">
        <a:lnSpc>
          <a:spcPct val="110000"/>
        </a:lnSpc>
        <a:spcBef>
          <a:spcPct val="20000"/>
        </a:spcBef>
        <a:spcAft>
          <a:spcPct val="0"/>
        </a:spcAft>
        <a:buClr>
          <a:srgbClr val="000066"/>
        </a:buClr>
        <a:buChar char="•"/>
        <a:defRPr sz="2400">
          <a:solidFill>
            <a:srgbClr val="133984"/>
          </a:solidFill>
          <a:latin typeface="+mn-lt"/>
          <a:ea typeface="+mn-ea"/>
        </a:defRPr>
      </a:lvl2pPr>
      <a:lvl3pPr marL="1322388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730375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1383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955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30527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5099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9671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6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501775"/>
            <a:ext cx="8839200" cy="1927225"/>
          </a:xfrm>
        </p:spPr>
        <p:txBody>
          <a:bodyPr/>
          <a:lstStyle/>
          <a:p>
            <a:endParaRPr lang="zh-CN" altLang="zh-CN" sz="3600" dirty="0"/>
          </a:p>
        </p:txBody>
      </p:sp>
      <p:sp>
        <p:nvSpPr>
          <p:cNvPr id="1836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276600"/>
            <a:ext cx="7010400" cy="1524000"/>
          </a:xfrm>
        </p:spPr>
        <p:txBody>
          <a:bodyPr/>
          <a:lstStyle/>
          <a:p>
            <a:endParaRPr lang="zh-CN" altLang="zh-CN" sz="3200" b="1"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9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(a)</a:t>
            </a:r>
            <a:endParaRPr lang="zh-CN" altLang="zh-CN" dirty="0"/>
          </a:p>
        </p:txBody>
      </p:sp>
      <p:sp>
        <p:nvSpPr>
          <p:cNvPr id="1660987" name="Rectangle 5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AutoNum type="alphaLcParenR"/>
            </a:pPr>
            <a:r>
              <a:rPr lang="en-US" altLang="zh-CN" dirty="0" smtClean="0"/>
              <a:t>How long to put a file? How long to get a file?</a:t>
            </a:r>
          </a:p>
          <a:p>
            <a:pPr marL="0" indent="0">
              <a:buNone/>
            </a:pPr>
            <a:r>
              <a:rPr lang="en-US" altLang="zh-CN" dirty="0" smtClean="0"/>
              <a:t>Answer: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LAN:1Gbps  = 125MB/s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Disk:		seeking: 5ms 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	avg. rotation: 6ms/2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	Read 80MB/s Write 40 MB/s</a:t>
            </a:r>
          </a:p>
          <a:p>
            <a:pPr marL="0" indent="0">
              <a:buNone/>
            </a:pPr>
            <a:r>
              <a:rPr lang="en-US" altLang="zh-CN" sz="2000" dirty="0" smtClean="0"/>
              <a:t>PUT</a:t>
            </a:r>
            <a:r>
              <a:rPr lang="en-US" altLang="zh-CN" sz="2000" dirty="0"/>
              <a:t>: 1GB/1Gbps+1GB/4K*(4K/(40MB/s)+</a:t>
            </a:r>
            <a:r>
              <a:rPr lang="en-US" altLang="zh-CN" sz="2000" dirty="0" smtClean="0"/>
              <a:t>0.005ms+0.003ms) </a:t>
            </a:r>
          </a:p>
          <a:p>
            <a:pPr marL="0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= </a:t>
            </a:r>
            <a:r>
              <a:rPr lang="en-US" altLang="zh-CN" sz="2000" dirty="0"/>
              <a:t>2130.752s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Get: </a:t>
            </a:r>
            <a:r>
              <a:rPr lang="en-US" altLang="zh-CN" sz="2000" dirty="0" smtClean="0"/>
              <a:t> 1GB/1Gbps+1GB/4K</a:t>
            </a:r>
            <a:r>
              <a:rPr lang="en-US" altLang="zh-CN" sz="2000" dirty="0"/>
              <a:t>*(4K/(80MB/s)+</a:t>
            </a:r>
            <a:r>
              <a:rPr lang="en-US" altLang="zh-CN" sz="2000" dirty="0" smtClean="0"/>
              <a:t>0.005ms+0.003ms) </a:t>
            </a:r>
          </a:p>
          <a:p>
            <a:pPr marL="0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= </a:t>
            </a:r>
            <a:r>
              <a:rPr lang="en-US" altLang="zh-CN" sz="2000" dirty="0"/>
              <a:t>2117.952s</a:t>
            </a:r>
            <a:endParaRPr lang="zh-CN" altLang="zh-CN" sz="2000" dirty="0"/>
          </a:p>
          <a:p>
            <a:pPr marL="0" indent="0">
              <a:buNone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362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9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(b)</a:t>
            </a:r>
            <a:endParaRPr lang="zh-CN" altLang="zh-CN" dirty="0"/>
          </a:p>
        </p:txBody>
      </p:sp>
      <p:sp>
        <p:nvSpPr>
          <p:cNvPr id="1660987" name="Rectangle 5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b) After adding a cache, how long to put a file? How long to get a file?</a:t>
            </a:r>
          </a:p>
          <a:p>
            <a:pPr marL="0" indent="0">
              <a:buNone/>
            </a:pPr>
            <a:r>
              <a:rPr lang="en-US" altLang="zh-CN" dirty="0" smtClean="0"/>
              <a:t>Answer: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Only network transmission time needed.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Put, Get: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	1G/1Gbps = 8s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2021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9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(c)</a:t>
            </a:r>
            <a:endParaRPr lang="zh-CN" altLang="zh-CN" dirty="0"/>
          </a:p>
        </p:txBody>
      </p:sp>
      <p:sp>
        <p:nvSpPr>
          <p:cNvPr id="1660987" name="Rectangle 5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c</a:t>
            </a:r>
            <a:r>
              <a:rPr lang="en-US" altLang="zh-CN" dirty="0" smtClean="0"/>
              <a:t>) Why does it </a:t>
            </a:r>
            <a:r>
              <a:rPr lang="en-US" altLang="zh-CN" dirty="0" smtClean="0"/>
              <a:t>lose files and</a:t>
            </a:r>
            <a:r>
              <a:rPr lang="en-US" altLang="zh-CN" dirty="0"/>
              <a:t> </a:t>
            </a:r>
            <a:r>
              <a:rPr lang="en-US" altLang="zh-CN" dirty="0" smtClean="0"/>
              <a:t>have no response?</a:t>
            </a:r>
          </a:p>
          <a:p>
            <a:pPr marL="0" indent="0">
              <a:buNone/>
            </a:pPr>
            <a:r>
              <a:rPr lang="en-US" altLang="zh-CN" dirty="0" smtClean="0"/>
              <a:t>Answer: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	</a:t>
            </a:r>
            <a:r>
              <a:rPr lang="en-US" altLang="zh-CN" dirty="0" smtClean="0"/>
              <a:t>The service has only one thread.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	</a:t>
            </a:r>
            <a:r>
              <a:rPr lang="en-US" altLang="zh-CN" dirty="0" smtClean="0"/>
              <a:t>The </a:t>
            </a:r>
            <a:r>
              <a:rPr lang="en-US" altLang="zh-CN" dirty="0" smtClean="0"/>
              <a:t>uploaded </a:t>
            </a:r>
            <a:r>
              <a:rPr lang="en-US" altLang="zh-CN" dirty="0" smtClean="0"/>
              <a:t>file is only stored at the cache,      not in the disk, and it may be flushed by other uploads.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38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9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(d)</a:t>
            </a:r>
            <a:endParaRPr lang="zh-CN" altLang="zh-CN" dirty="0"/>
          </a:p>
        </p:txBody>
      </p:sp>
      <p:sp>
        <p:nvSpPr>
          <p:cNvPr id="1660987" name="Rectangle 5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d) Is lock needed?</a:t>
            </a:r>
          </a:p>
          <a:p>
            <a:pPr marL="0" indent="0">
              <a:buNone/>
            </a:pPr>
            <a:r>
              <a:rPr lang="en-US" altLang="zh-CN" dirty="0" smtClean="0"/>
              <a:t>Answer: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Yes. There are multiple writers. If it’s not protected, the cache will be in danger of writing by multiple threads at the same time.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(It’s also reasonable that you choose dropping locks, in consideration of performance.)</a:t>
            </a:r>
          </a:p>
        </p:txBody>
      </p:sp>
    </p:spTree>
    <p:extLst>
      <p:ext uri="{BB962C8B-B14F-4D97-AF65-F5344CB8AC3E}">
        <p14:creationId xmlns:p14="http://schemas.microsoft.com/office/powerpoint/2010/main" val="82972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0944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(e)</a:t>
            </a:r>
            <a:endParaRPr lang="zh-CN" altLang="zh-CN" dirty="0"/>
          </a:p>
        </p:txBody>
      </p:sp>
      <p:sp>
        <p:nvSpPr>
          <p:cNvPr id="1660987" name="Rectangle 5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e</a:t>
            </a:r>
            <a:r>
              <a:rPr lang="en-US" altLang="zh-CN" dirty="0" smtClean="0"/>
              <a:t>) More advice?</a:t>
            </a:r>
          </a:p>
          <a:p>
            <a:pPr marL="0" indent="0">
              <a:buNone/>
            </a:pPr>
            <a:r>
              <a:rPr lang="en-US" altLang="zh-CN" dirty="0" smtClean="0"/>
              <a:t>Answer:</a:t>
            </a:r>
          </a:p>
          <a:p>
            <a:pPr marL="0" indent="0">
              <a:buNone/>
            </a:pPr>
            <a:r>
              <a:rPr lang="en-US" altLang="zh-CN" dirty="0"/>
              <a:t>	 Open </a:t>
            </a:r>
            <a:r>
              <a:rPr lang="en-US" altLang="zh-CN" dirty="0" smtClean="0"/>
              <a:t>question.</a:t>
            </a:r>
          </a:p>
          <a:p>
            <a:pPr marL="0" indent="0">
              <a:buNone/>
            </a:pPr>
            <a:r>
              <a:rPr lang="en-US" altLang="zh-CN" dirty="0"/>
              <a:t>	 Make </a:t>
            </a:r>
            <a:r>
              <a:rPr lang="en-US" altLang="zh-CN" dirty="0" smtClean="0"/>
              <a:t>a wiser cache (LRU)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 Better file system.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smtClean="0"/>
              <a:t> etc.</a:t>
            </a:r>
          </a:p>
        </p:txBody>
      </p:sp>
    </p:spTree>
    <p:extLst>
      <p:ext uri="{BB962C8B-B14F-4D97-AF65-F5344CB8AC3E}">
        <p14:creationId xmlns:p14="http://schemas.microsoft.com/office/powerpoint/2010/main" val="118370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r>
              <a:rPr lang="zh-CN" altLang="en-US"/>
              <a:t>谢	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28575" cap="flat" cmpd="sng" algn="ctr">
          <a:solidFill>
            <a:srgbClr val="922706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 w="28575" cap="flat" cmpd="sng" algn="ctr">
          <a:solidFill>
            <a:srgbClr val="922706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20070815模板</Template>
  <TotalTime>10487</TotalTime>
  <Words>95</Words>
  <Application>Microsoft Office PowerPoint</Application>
  <PresentationFormat>全屏显示(4:3)</PresentationFormat>
  <Paragraphs>41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华文新魏</vt:lpstr>
      <vt:lpstr>黑体</vt:lpstr>
      <vt:lpstr>1_自定义设计方案</vt:lpstr>
      <vt:lpstr>PowerPoint 演示文稿</vt:lpstr>
      <vt:lpstr>Performance (a)</vt:lpstr>
      <vt:lpstr>Performance (b)</vt:lpstr>
      <vt:lpstr>Performance (c)</vt:lpstr>
      <vt:lpstr>Performance (d)</vt:lpstr>
      <vt:lpstr>Performance (e)</vt:lpstr>
      <vt:lpstr>谢 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Kingo</dc:creator>
  <cp:lastModifiedBy>Kingo</cp:lastModifiedBy>
  <cp:revision>2477</cp:revision>
  <cp:lastPrinted>1601-01-01T00:00:00Z</cp:lastPrinted>
  <dcterms:created xsi:type="dcterms:W3CDTF">1601-01-01T00:00:00Z</dcterms:created>
  <dcterms:modified xsi:type="dcterms:W3CDTF">2013-04-27T11:18:32Z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